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63" r:id="rId2"/>
    <p:sldId id="275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305" r:id="rId41"/>
    <p:sldId id="300" r:id="rId42"/>
    <p:sldId id="301" r:id="rId43"/>
    <p:sldId id="302" r:id="rId44"/>
    <p:sldId id="304" r:id="rId45"/>
    <p:sldId id="303" r:id="rId46"/>
    <p:sldId id="306" r:id="rId47"/>
    <p:sldId id="358" r:id="rId48"/>
    <p:sldId id="307" r:id="rId49"/>
    <p:sldId id="308" r:id="rId50"/>
    <p:sldId id="359" r:id="rId51"/>
    <p:sldId id="309" r:id="rId52"/>
    <p:sldId id="310" r:id="rId53"/>
    <p:sldId id="311" r:id="rId54"/>
    <p:sldId id="312" r:id="rId55"/>
    <p:sldId id="313" r:id="rId56"/>
    <p:sldId id="314" r:id="rId57"/>
    <p:sldId id="316" r:id="rId58"/>
    <p:sldId id="33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63" r:id="rId73"/>
    <p:sldId id="330" r:id="rId74"/>
    <p:sldId id="362" r:id="rId75"/>
    <p:sldId id="331" r:id="rId76"/>
    <p:sldId id="361" r:id="rId77"/>
    <p:sldId id="332" r:id="rId78"/>
    <p:sldId id="364" r:id="rId79"/>
    <p:sldId id="360" r:id="rId80"/>
    <p:sldId id="333" r:id="rId81"/>
    <p:sldId id="334" r:id="rId82"/>
    <p:sldId id="335" r:id="rId83"/>
    <p:sldId id="315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9" r:id="rId96"/>
    <p:sldId id="357" r:id="rId97"/>
    <p:sldId id="351" r:id="rId98"/>
    <p:sldId id="353" r:id="rId99"/>
    <p:sldId id="350" r:id="rId100"/>
    <p:sldId id="354" r:id="rId10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E6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воспитанников по степени выраженности интеллектуальных нарушений</c:v>
                </c:pt>
              </c:strCache>
            </c:strRef>
          </c:tx>
          <c:explosion val="5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ПАРЦИАЛЬНЫЕ НАРУШЕНИЯ</c:v>
                </c:pt>
                <c:pt idx="1">
                  <c:v>ЗПР</c:v>
                </c:pt>
                <c:pt idx="2">
                  <c:v>ЛЕГКАЯ УО</c:v>
                </c:pt>
                <c:pt idx="3">
                  <c:v>УМЕРЕННАЯ УО</c:v>
                </c:pt>
                <c:pt idx="4">
                  <c:v>ТЯЖЕЛАЯ УО</c:v>
                </c:pt>
                <c:pt idx="5">
                  <c:v>ГЛУБОКАЯ УО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22177729044698"/>
          <c:y val="0.53131193308270408"/>
          <c:w val="0.26507048733715627"/>
          <c:h val="0.45660809193243795"/>
        </c:manualLayout>
      </c:layout>
      <c:spPr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>
              <a:solidFill>
                <a:schemeClr val="dk1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E628B-3A98-423E-8811-3EE7A7CDCE0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7D6A6AF-946C-4EB2-AD4B-F027BFE85826}">
      <dgm:prSet phldrT="[Текст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Times New Roman" pitchFamily="18" charset="0"/>
            </a:rPr>
            <a:t>Оформление</a:t>
          </a: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rPr>
            <a:t> </a:t>
          </a: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Times New Roman" pitchFamily="18" charset="0"/>
            </a:rPr>
            <a:t>документов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okman Old Style" pitchFamily="18" charset="0"/>
          </a:endParaRPr>
        </a:p>
      </dgm:t>
    </dgm:pt>
    <dgm:pt modelId="{F7A5D595-850E-4748-A046-0FF2A4A121B7}" type="parTrans" cxnId="{98034A25-1BEC-4B0F-98B5-687B382F809D}">
      <dgm:prSet/>
      <dgm:spPr/>
      <dgm:t>
        <a:bodyPr/>
        <a:lstStyle/>
        <a:p>
          <a:endParaRPr lang="ru-RU"/>
        </a:p>
      </dgm:t>
    </dgm:pt>
    <dgm:pt modelId="{5C19189A-7A6D-4F6F-8E19-527EABAC2CF1}" type="sibTrans" cxnId="{98034A25-1BEC-4B0F-98B5-687B382F809D}">
      <dgm:prSet/>
      <dgm:spPr/>
      <dgm:t>
        <a:bodyPr/>
        <a:lstStyle/>
        <a:p>
          <a:endParaRPr lang="ru-RU"/>
        </a:p>
      </dgm:t>
    </dgm:pt>
    <dgm:pt modelId="{B5D61DC3-B208-49C0-8E43-FF0A2CC133E6}">
      <dgm:prSet phldrT="[Текст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Times New Roman" pitchFamily="18" charset="0"/>
            </a:rPr>
            <a:t>Разработка АОП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okman Old Style" pitchFamily="18" charset="0"/>
          </a:endParaRPr>
        </a:p>
      </dgm:t>
    </dgm:pt>
    <dgm:pt modelId="{48E9852A-0E2B-4BDB-88C9-31CA739418E7}" type="parTrans" cxnId="{46748E0D-F50A-4E4D-B5C1-5BDD6BA1F2F4}">
      <dgm:prSet/>
      <dgm:spPr/>
      <dgm:t>
        <a:bodyPr/>
        <a:lstStyle/>
        <a:p>
          <a:endParaRPr lang="ru-RU"/>
        </a:p>
      </dgm:t>
    </dgm:pt>
    <dgm:pt modelId="{8D1176BF-D968-4E55-83D5-7F1E06D943AC}" type="sibTrans" cxnId="{46748E0D-F50A-4E4D-B5C1-5BDD6BA1F2F4}">
      <dgm:prSet/>
      <dgm:spPr/>
      <dgm:t>
        <a:bodyPr/>
        <a:lstStyle/>
        <a:p>
          <a:endParaRPr lang="ru-RU"/>
        </a:p>
      </dgm:t>
    </dgm:pt>
    <dgm:pt modelId="{53EC91BB-E87F-4E6E-A0BB-0B82D3F6FFE2}">
      <dgm:prSet phldrT="[Текст]" custT="1"/>
      <dgm:spPr>
        <a:solidFill>
          <a:schemeClr val="accent2">
            <a:alpha val="5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2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rPr>
            <a:t>Диагностика  мониторинг результатов</a:t>
          </a:r>
          <a:endParaRPr lang="ru-RU" sz="2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okman Old Style" pitchFamily="18" charset="0"/>
          </a:endParaRPr>
        </a:p>
      </dgm:t>
    </dgm:pt>
    <dgm:pt modelId="{725183F5-75D2-4949-91E6-A60550AB9DA0}" type="parTrans" cxnId="{A78951DA-B345-40C5-BCA6-F780F24D7917}">
      <dgm:prSet/>
      <dgm:spPr/>
      <dgm:t>
        <a:bodyPr/>
        <a:lstStyle/>
        <a:p>
          <a:endParaRPr lang="ru-RU"/>
        </a:p>
      </dgm:t>
    </dgm:pt>
    <dgm:pt modelId="{2C74A2D1-3939-4682-A017-8250DA1A31D3}" type="sibTrans" cxnId="{A78951DA-B345-40C5-BCA6-F780F24D7917}">
      <dgm:prSet/>
      <dgm:spPr/>
      <dgm:t>
        <a:bodyPr/>
        <a:lstStyle/>
        <a:p>
          <a:endParaRPr lang="ru-RU"/>
        </a:p>
      </dgm:t>
    </dgm:pt>
    <dgm:pt modelId="{E0ECCE2F-3394-4974-863E-CBD18E2DF730}" type="pres">
      <dgm:prSet presAssocID="{475E628B-3A98-423E-8811-3EE7A7CDCE07}" presName="compositeShape" presStyleCnt="0">
        <dgm:presLayoutVars>
          <dgm:chMax val="7"/>
          <dgm:dir/>
          <dgm:resizeHandles val="exact"/>
        </dgm:presLayoutVars>
      </dgm:prSet>
      <dgm:spPr/>
    </dgm:pt>
    <dgm:pt modelId="{6C26F9FF-CD49-4BAA-A9E4-57126FF74E6E}" type="pres">
      <dgm:prSet presAssocID="{07D6A6AF-946C-4EB2-AD4B-F027BFE85826}" presName="circ1" presStyleLbl="vennNode1" presStyleIdx="0" presStyleCnt="3" custScaleX="115356" custScaleY="95692" custLinFactNeighborX="736" custLinFactNeighborY="-2083"/>
      <dgm:spPr/>
      <dgm:t>
        <a:bodyPr/>
        <a:lstStyle/>
        <a:p>
          <a:endParaRPr lang="ru-RU"/>
        </a:p>
      </dgm:t>
    </dgm:pt>
    <dgm:pt modelId="{772B4A8D-373E-4052-83CC-6B2657A5E40E}" type="pres">
      <dgm:prSet presAssocID="{07D6A6AF-946C-4EB2-AD4B-F027BFE8582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4A100-07C5-45B8-9CA8-0D6E79938F94}" type="pres">
      <dgm:prSet presAssocID="{B5D61DC3-B208-49C0-8E43-FF0A2CC133E6}" presName="circ2" presStyleLbl="vennNode1" presStyleIdx="1" presStyleCnt="3" custScaleX="105329" custScaleY="98672" custLinFactNeighborX="7525" custLinFactNeighborY="1200"/>
      <dgm:spPr/>
      <dgm:t>
        <a:bodyPr/>
        <a:lstStyle/>
        <a:p>
          <a:endParaRPr lang="ru-RU"/>
        </a:p>
      </dgm:t>
    </dgm:pt>
    <dgm:pt modelId="{4C0F9F29-FDD5-481F-8F35-137979FC8620}" type="pres">
      <dgm:prSet presAssocID="{B5D61DC3-B208-49C0-8E43-FF0A2CC133E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20785-732E-4FAF-8651-3FD0FA589C97}" type="pres">
      <dgm:prSet presAssocID="{53EC91BB-E87F-4E6E-A0BB-0B82D3F6FFE2}" presName="circ3" presStyleLbl="vennNode1" presStyleIdx="2" presStyleCnt="3" custScaleX="111426" custScaleY="95976" custLinFactNeighborX="-1499" custLinFactNeighborY="2702"/>
      <dgm:spPr/>
      <dgm:t>
        <a:bodyPr/>
        <a:lstStyle/>
        <a:p>
          <a:endParaRPr lang="ru-RU"/>
        </a:p>
      </dgm:t>
    </dgm:pt>
    <dgm:pt modelId="{654892D1-D2BC-45AE-A47B-11DE4C0EA46D}" type="pres">
      <dgm:prSet presAssocID="{53EC91BB-E87F-4E6E-A0BB-0B82D3F6FFE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E88C7C-54FE-4695-99ED-552E38435C8A}" type="presOf" srcId="{B5D61DC3-B208-49C0-8E43-FF0A2CC133E6}" destId="{4C0F9F29-FDD5-481F-8F35-137979FC8620}" srcOrd="1" destOrd="0" presId="urn:microsoft.com/office/officeart/2005/8/layout/venn1"/>
    <dgm:cxn modelId="{83301CB6-FDF0-471D-B867-AD9917C40516}" type="presOf" srcId="{07D6A6AF-946C-4EB2-AD4B-F027BFE85826}" destId="{772B4A8D-373E-4052-83CC-6B2657A5E40E}" srcOrd="1" destOrd="0" presId="urn:microsoft.com/office/officeart/2005/8/layout/venn1"/>
    <dgm:cxn modelId="{6F94AA41-23E3-42CA-869F-98FC28C16D7B}" type="presOf" srcId="{53EC91BB-E87F-4E6E-A0BB-0B82D3F6FFE2}" destId="{654892D1-D2BC-45AE-A47B-11DE4C0EA46D}" srcOrd="1" destOrd="0" presId="urn:microsoft.com/office/officeart/2005/8/layout/venn1"/>
    <dgm:cxn modelId="{B5A39B6E-8A18-4814-A782-2C2BEDE3DE10}" type="presOf" srcId="{07D6A6AF-946C-4EB2-AD4B-F027BFE85826}" destId="{6C26F9FF-CD49-4BAA-A9E4-57126FF74E6E}" srcOrd="0" destOrd="0" presId="urn:microsoft.com/office/officeart/2005/8/layout/venn1"/>
    <dgm:cxn modelId="{AA3D3FE1-4ECB-4628-9C02-9BD9EFF8EACA}" type="presOf" srcId="{53EC91BB-E87F-4E6E-A0BB-0B82D3F6FFE2}" destId="{20A20785-732E-4FAF-8651-3FD0FA589C97}" srcOrd="0" destOrd="0" presId="urn:microsoft.com/office/officeart/2005/8/layout/venn1"/>
    <dgm:cxn modelId="{C956981B-3B26-4DFA-BF86-89A35476284E}" type="presOf" srcId="{475E628B-3A98-423E-8811-3EE7A7CDCE07}" destId="{E0ECCE2F-3394-4974-863E-CBD18E2DF730}" srcOrd="0" destOrd="0" presId="urn:microsoft.com/office/officeart/2005/8/layout/venn1"/>
    <dgm:cxn modelId="{46748E0D-F50A-4E4D-B5C1-5BDD6BA1F2F4}" srcId="{475E628B-3A98-423E-8811-3EE7A7CDCE07}" destId="{B5D61DC3-B208-49C0-8E43-FF0A2CC133E6}" srcOrd="1" destOrd="0" parTransId="{48E9852A-0E2B-4BDB-88C9-31CA739418E7}" sibTransId="{8D1176BF-D968-4E55-83D5-7F1E06D943AC}"/>
    <dgm:cxn modelId="{A78951DA-B345-40C5-BCA6-F780F24D7917}" srcId="{475E628B-3A98-423E-8811-3EE7A7CDCE07}" destId="{53EC91BB-E87F-4E6E-A0BB-0B82D3F6FFE2}" srcOrd="2" destOrd="0" parTransId="{725183F5-75D2-4949-91E6-A60550AB9DA0}" sibTransId="{2C74A2D1-3939-4682-A017-8250DA1A31D3}"/>
    <dgm:cxn modelId="{98034A25-1BEC-4B0F-98B5-687B382F809D}" srcId="{475E628B-3A98-423E-8811-3EE7A7CDCE07}" destId="{07D6A6AF-946C-4EB2-AD4B-F027BFE85826}" srcOrd="0" destOrd="0" parTransId="{F7A5D595-850E-4748-A046-0FF2A4A121B7}" sibTransId="{5C19189A-7A6D-4F6F-8E19-527EABAC2CF1}"/>
    <dgm:cxn modelId="{EE5F0AE8-4204-4716-9D0F-468D0A0A6D35}" type="presOf" srcId="{B5D61DC3-B208-49C0-8E43-FF0A2CC133E6}" destId="{FCB4A100-07C5-45B8-9CA8-0D6E79938F94}" srcOrd="0" destOrd="0" presId="urn:microsoft.com/office/officeart/2005/8/layout/venn1"/>
    <dgm:cxn modelId="{5864F8C2-D307-4D9B-9E6A-1979851CF30F}" type="presParOf" srcId="{E0ECCE2F-3394-4974-863E-CBD18E2DF730}" destId="{6C26F9FF-CD49-4BAA-A9E4-57126FF74E6E}" srcOrd="0" destOrd="0" presId="urn:microsoft.com/office/officeart/2005/8/layout/venn1"/>
    <dgm:cxn modelId="{55D1A000-2F10-41D4-9CEE-674331BC2C35}" type="presParOf" srcId="{E0ECCE2F-3394-4974-863E-CBD18E2DF730}" destId="{772B4A8D-373E-4052-83CC-6B2657A5E40E}" srcOrd="1" destOrd="0" presId="urn:microsoft.com/office/officeart/2005/8/layout/venn1"/>
    <dgm:cxn modelId="{DC409130-A7A1-4912-AEFC-088555300AEB}" type="presParOf" srcId="{E0ECCE2F-3394-4974-863E-CBD18E2DF730}" destId="{FCB4A100-07C5-45B8-9CA8-0D6E79938F94}" srcOrd="2" destOrd="0" presId="urn:microsoft.com/office/officeart/2005/8/layout/venn1"/>
    <dgm:cxn modelId="{711177D0-DC5E-45BC-A620-4642C419C691}" type="presParOf" srcId="{E0ECCE2F-3394-4974-863E-CBD18E2DF730}" destId="{4C0F9F29-FDD5-481F-8F35-137979FC8620}" srcOrd="3" destOrd="0" presId="urn:microsoft.com/office/officeart/2005/8/layout/venn1"/>
    <dgm:cxn modelId="{12A32D8B-CF71-4B63-BE9F-8275D21C957C}" type="presParOf" srcId="{E0ECCE2F-3394-4974-863E-CBD18E2DF730}" destId="{20A20785-732E-4FAF-8651-3FD0FA589C97}" srcOrd="4" destOrd="0" presId="urn:microsoft.com/office/officeart/2005/8/layout/venn1"/>
    <dgm:cxn modelId="{5E937E37-5C9A-4C3F-896E-2ED7E38F2987}" type="presParOf" srcId="{E0ECCE2F-3394-4974-863E-CBD18E2DF730}" destId="{654892D1-D2BC-45AE-A47B-11DE4C0EA46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E20ED7-0C04-4ACF-AAEC-9C0F613F462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13B2D9-A112-400B-BD82-71AF61DB14B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 anchor="t"/>
        <a:lstStyle/>
        <a:p>
          <a:r>
            <a:rPr lang="ru-RU" altLang="ru-RU" sz="2000" b="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Times New Roman" pitchFamily="18" charset="0"/>
            </a:rPr>
            <a:t>Организация комплексного психолого-медико- педагогического сопровождения ребенка-инвалида</a:t>
          </a:r>
          <a:endParaRPr lang="ru-RU" sz="2000" b="0" dirty="0">
            <a:solidFill>
              <a:schemeClr val="tx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9B70D8BD-D73B-40D1-878A-33E39D6F2C54}" type="parTrans" cxnId="{FFF02D13-F8C6-4EAA-B617-1EAC43023F4F}">
      <dgm:prSet/>
      <dgm:spPr/>
      <dgm:t>
        <a:bodyPr/>
        <a:lstStyle/>
        <a:p>
          <a:endParaRPr lang="ru-RU"/>
        </a:p>
      </dgm:t>
    </dgm:pt>
    <dgm:pt modelId="{07EB1B7F-216D-49EB-803B-6DC3845A3050}" type="sibTrans" cxnId="{FFF02D13-F8C6-4EAA-B617-1EAC43023F4F}">
      <dgm:prSet/>
      <dgm:spPr/>
      <dgm:t>
        <a:bodyPr/>
        <a:lstStyle/>
        <a:p>
          <a:endParaRPr lang="ru-RU"/>
        </a:p>
      </dgm:t>
    </dgm:pt>
    <dgm:pt modelId="{66B15724-5B81-4C33-93D0-1560880B077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endParaRPr lang="ru-RU" sz="1600" b="1" dirty="0" smtClean="0">
            <a:solidFill>
              <a:srgbClr val="002060"/>
            </a:solidFill>
            <a:latin typeface="+mn-lt"/>
            <a:cs typeface="Times New Roman" pitchFamily="18" charset="0"/>
          </a:endParaRPr>
        </a:p>
        <a:p>
          <a:pPr algn="ctr">
            <a:lnSpc>
              <a:spcPct val="100000"/>
            </a:lnSpc>
          </a:pPr>
          <a:r>
            <a:rPr lang="ru-RU" sz="1600" b="1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ЗАКЛЮЧЕНИЕ ТПМПК  </a:t>
          </a:r>
          <a:r>
            <a:rPr lang="ru-RU" sz="16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ПО ПРЕДОСТАВЛЕНИЮ СПЕЦИАЛЬНЫХ ОБРАЗОВАТЕЛЬНЫХ  </a:t>
          </a:r>
          <a:r>
            <a:rPr lang="ru-RU" sz="1600" b="1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УСЛОВИЙ</a:t>
          </a:r>
          <a:endParaRPr lang="ru-RU" sz="1600" b="1" dirty="0">
            <a:solidFill>
              <a:srgbClr val="002060"/>
            </a:solidFill>
            <a:latin typeface="+mn-lt"/>
            <a:cs typeface="Times New Roman" pitchFamily="18" charset="0"/>
          </a:endParaRPr>
        </a:p>
        <a:p>
          <a:pPr algn="l">
            <a:lnSpc>
              <a:spcPct val="90000"/>
            </a:lnSpc>
          </a:pPr>
          <a:endParaRPr lang="ru-RU" sz="1300" b="1" dirty="0" smtClean="0">
            <a:solidFill>
              <a:schemeClr val="tx1"/>
            </a:solidFill>
            <a:latin typeface="+mn-lt"/>
          </a:endParaRPr>
        </a:p>
        <a:p>
          <a:pPr algn="l">
            <a:lnSpc>
              <a:spcPct val="90000"/>
            </a:lnSpc>
          </a:pPr>
          <a:endParaRPr lang="ru-RU" sz="1300" b="1" dirty="0" smtClean="0">
            <a:solidFill>
              <a:schemeClr val="tx1"/>
            </a:solidFill>
            <a:latin typeface="+mn-lt"/>
          </a:endParaRPr>
        </a:p>
        <a:p>
          <a:pPr algn="l">
            <a:lnSpc>
              <a:spcPct val="90000"/>
            </a:lnSpc>
          </a:pPr>
          <a:r>
            <a:rPr lang="en-US" sz="1300" b="1" dirty="0" smtClean="0">
              <a:solidFill>
                <a:schemeClr val="tx1"/>
              </a:solidFill>
              <a:latin typeface="+mn-lt"/>
            </a:rPr>
            <a:t>- </a:t>
          </a:r>
          <a:r>
            <a:rPr lang="ru-RU" sz="1300" b="1" dirty="0" smtClean="0">
              <a:solidFill>
                <a:schemeClr val="tx1"/>
              </a:solidFill>
              <a:latin typeface="+mn-lt"/>
            </a:rPr>
            <a:t>АОП </a:t>
          </a:r>
          <a:r>
            <a:rPr lang="ru-RU" sz="1300" b="1" dirty="0">
              <a:solidFill>
                <a:schemeClr val="tx1"/>
              </a:solidFill>
              <a:latin typeface="+mn-lt"/>
            </a:rPr>
            <a:t>по </a:t>
          </a:r>
          <a:r>
            <a:rPr lang="ru-RU" sz="1300" b="1" dirty="0" smtClean="0">
              <a:solidFill>
                <a:schemeClr val="tx1"/>
              </a:solidFill>
              <a:latin typeface="+mn-lt"/>
            </a:rPr>
            <a:t>нозологии </a:t>
          </a:r>
          <a:endParaRPr lang="ru-RU" sz="1300" b="1" dirty="0">
            <a:solidFill>
              <a:schemeClr val="tx1"/>
            </a:solidFill>
            <a:latin typeface="+mn-lt"/>
          </a:endParaRPr>
        </a:p>
        <a:p>
          <a:pPr algn="l">
            <a:lnSpc>
              <a:spcPct val="90000"/>
            </a:lnSpc>
          </a:pPr>
          <a:r>
            <a:rPr lang="ru-RU" sz="1300" b="1" dirty="0">
              <a:solidFill>
                <a:schemeClr val="tx1"/>
              </a:solidFill>
              <a:latin typeface="+mn-lt"/>
            </a:rPr>
            <a:t>- </a:t>
          </a:r>
          <a:r>
            <a:rPr lang="ru-RU" sz="1300" b="1" dirty="0" smtClean="0">
              <a:solidFill>
                <a:schemeClr val="tx1"/>
              </a:solidFill>
              <a:latin typeface="+mn-lt"/>
            </a:rPr>
            <a:t>СПЕЦИАЛЬНЫЕ </a:t>
          </a:r>
          <a:r>
            <a:rPr lang="ru-RU" sz="1300" b="1" dirty="0">
              <a:solidFill>
                <a:schemeClr val="tx1"/>
              </a:solidFill>
              <a:latin typeface="+mn-lt"/>
            </a:rPr>
            <a:t>МЕТОДЫ  ОБУЧЕНИЯ</a:t>
          </a:r>
        </a:p>
        <a:p>
          <a:pPr algn="l">
            <a:lnSpc>
              <a:spcPct val="90000"/>
            </a:lnSpc>
          </a:pPr>
          <a:r>
            <a:rPr lang="ru-RU" sz="1300" b="1" dirty="0">
              <a:solidFill>
                <a:schemeClr val="tx1"/>
              </a:solidFill>
              <a:latin typeface="+mn-lt"/>
            </a:rPr>
            <a:t>- </a:t>
          </a:r>
          <a:r>
            <a:rPr lang="ru-RU" sz="1300" b="1" dirty="0" smtClean="0">
              <a:solidFill>
                <a:schemeClr val="tx1"/>
              </a:solidFill>
              <a:latin typeface="+mn-lt"/>
            </a:rPr>
            <a:t>СПЕЦИАЛЬНЫЕ ПОСОБИЯ</a:t>
          </a:r>
          <a:endParaRPr lang="ru-RU" sz="1300" b="1" dirty="0">
            <a:solidFill>
              <a:schemeClr val="tx1"/>
            </a:solidFill>
            <a:latin typeface="+mn-lt"/>
          </a:endParaRPr>
        </a:p>
        <a:p>
          <a:pPr algn="l">
            <a:lnSpc>
              <a:spcPct val="90000"/>
            </a:lnSpc>
          </a:pPr>
          <a:r>
            <a:rPr lang="ru-RU" sz="1300" b="1" dirty="0" smtClean="0">
              <a:solidFill>
                <a:schemeClr val="tx1"/>
              </a:solidFill>
              <a:latin typeface="+mn-lt"/>
            </a:rPr>
            <a:t>- </a:t>
          </a:r>
          <a:r>
            <a:rPr lang="ru-RU" sz="1300" b="1" dirty="0">
              <a:solidFill>
                <a:schemeClr val="tx1"/>
              </a:solidFill>
              <a:latin typeface="+mn-lt"/>
            </a:rPr>
            <a:t>РЕКОМЕНДАЦИИ ПО  </a:t>
          </a:r>
          <a:r>
            <a:rPr lang="ru-RU" sz="1300" b="1" dirty="0" smtClean="0">
              <a:solidFill>
                <a:schemeClr val="tx1"/>
              </a:solidFill>
              <a:latin typeface="+mn-lt"/>
            </a:rPr>
            <a:t>ОСУЩЕСТВЛЕНИЮ КОРРЕКЦИОННО-РАЗВИВАЮЩЕЙ </a:t>
          </a:r>
          <a:r>
            <a:rPr lang="ru-RU" sz="1300" b="1" dirty="0">
              <a:solidFill>
                <a:schemeClr val="tx1"/>
              </a:solidFill>
              <a:latin typeface="+mn-lt"/>
            </a:rPr>
            <a:t>РАБОТЫ</a:t>
          </a:r>
        </a:p>
        <a:p>
          <a:pPr algn="l">
            <a:lnSpc>
              <a:spcPct val="90000"/>
            </a:lnSpc>
          </a:pPr>
          <a:endParaRPr lang="ru-RU" sz="1300" b="0" dirty="0">
            <a:solidFill>
              <a:schemeClr val="bg1"/>
            </a:solidFill>
            <a:latin typeface="Constantia" pitchFamily="18" charset="0"/>
          </a:endParaRPr>
        </a:p>
        <a:p>
          <a:pPr algn="l">
            <a:lnSpc>
              <a:spcPct val="90000"/>
            </a:lnSpc>
          </a:pPr>
          <a:endParaRPr lang="ru-RU" sz="1300" b="0" dirty="0">
            <a:solidFill>
              <a:schemeClr val="bg1"/>
            </a:solidFill>
            <a:latin typeface="Constantia" pitchFamily="18" charset="0"/>
          </a:endParaRPr>
        </a:p>
        <a:p>
          <a:pPr algn="l">
            <a:lnSpc>
              <a:spcPct val="90000"/>
            </a:lnSpc>
          </a:pPr>
          <a:endParaRPr lang="ru-RU" sz="1300" b="0" dirty="0">
            <a:solidFill>
              <a:schemeClr val="bg1"/>
            </a:solidFill>
            <a:latin typeface="Constantia" pitchFamily="18" charset="0"/>
          </a:endParaRPr>
        </a:p>
        <a:p>
          <a:pPr algn="l">
            <a:lnSpc>
              <a:spcPct val="90000"/>
            </a:lnSpc>
          </a:pPr>
          <a:endParaRPr lang="ru-RU" sz="13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90000"/>
            </a:lnSpc>
          </a:pPr>
          <a:endParaRPr lang="ru-RU" sz="2000" b="1" dirty="0">
            <a:solidFill>
              <a:schemeClr val="accent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87A141-DBCF-4451-B316-BEDDA7A7A251}" type="parTrans" cxnId="{4BE4B6A9-5021-4E8B-A63A-4C0D0ADB9EBB}">
      <dgm:prSet/>
      <dgm:spPr/>
      <dgm:t>
        <a:bodyPr/>
        <a:lstStyle/>
        <a:p>
          <a:endParaRPr lang="ru-RU"/>
        </a:p>
      </dgm:t>
    </dgm:pt>
    <dgm:pt modelId="{3B962851-F239-4243-8ED8-54F28982627C}" type="sibTrans" cxnId="{4BE4B6A9-5021-4E8B-A63A-4C0D0ADB9EBB}">
      <dgm:prSet/>
      <dgm:spPr/>
      <dgm:t>
        <a:bodyPr/>
        <a:lstStyle/>
        <a:p>
          <a:endParaRPr lang="ru-RU"/>
        </a:p>
      </dgm:t>
    </dgm:pt>
    <dgm:pt modelId="{F8B8D30C-A2B5-4DD2-9C61-273D548D72C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РЕКОМЕНДАЦИИ </a:t>
          </a:r>
          <a:r>
            <a:rPr lang="ru-RU" sz="1600" b="1" dirty="0" err="1" smtClean="0">
              <a:solidFill>
                <a:srgbClr val="002060"/>
              </a:solidFill>
              <a:latin typeface="+mn-lt"/>
              <a:cs typeface="Times New Roman" pitchFamily="18" charset="0"/>
            </a:rPr>
            <a:t>ПМПк</a:t>
          </a:r>
          <a:r>
            <a:rPr lang="ru-RU" sz="1600" b="1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  </a:t>
          </a:r>
          <a:r>
            <a:rPr lang="ru-RU" sz="16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ПО ОБЕСПЕЧЕНИЮ </a:t>
          </a:r>
          <a:r>
            <a:rPr lang="ru-RU" sz="1600" b="1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СПЕЦИАЛЬНЫХ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ОБРАЗОВАТЕЛЬНЫХ УСЛОВИЙ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1600" b="1" dirty="0" smtClean="0">
            <a:solidFill>
              <a:srgbClr val="002060"/>
            </a:solidFill>
            <a:latin typeface="+mn-lt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1600" b="1" dirty="0">
            <a:solidFill>
              <a:srgbClr val="002060"/>
            </a:solidFill>
            <a:latin typeface="+mn-lt"/>
            <a:cs typeface="Times New Roman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300" b="1" u="none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- КОНКРЕТИЗАЦИЯ </a:t>
          </a:r>
          <a:r>
            <a:rPr lang="ru-RU" sz="1300" b="1" u="none" dirty="0">
              <a:solidFill>
                <a:schemeClr val="tx1"/>
              </a:solidFill>
              <a:latin typeface="+mn-lt"/>
              <a:cs typeface="Times New Roman" pitchFamily="18" charset="0"/>
            </a:rPr>
            <a:t>УСЛОВИЙ С УЧЕТОМ ИНДИВИДУАЛЬНЫХ </a:t>
          </a:r>
          <a:r>
            <a:rPr lang="ru-RU" sz="1300" b="1" u="none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ОСОБЕННОСТЕЙ КАЖДОГО </a:t>
          </a:r>
          <a:r>
            <a:rPr lang="ru-RU" sz="1300" b="1" u="none" dirty="0">
              <a:solidFill>
                <a:schemeClr val="tx1"/>
              </a:solidFill>
              <a:latin typeface="+mn-lt"/>
              <a:cs typeface="Times New Roman" pitchFamily="18" charset="0"/>
            </a:rPr>
            <a:t>РЕБЕНКА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300" b="1" u="none" dirty="0" smtClean="0">
              <a:solidFill>
                <a:schemeClr val="tx1"/>
              </a:solidFill>
              <a:latin typeface="+mn-lt"/>
            </a:rPr>
            <a:t>- ОСУЩЕСТВЛЕНИЕ КОМПЛЕКСНОГО ПСИХОЛОГО-МЕДИКО-ПЕДАГОГИЧЕСКОЕ СОПРОВОЖДЕНИЯ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000" b="1" dirty="0" smtClean="0">
              <a:solidFill>
                <a:schemeClr val="tx1"/>
              </a:solidFill>
              <a:latin typeface="+mn-lt"/>
            </a:rPr>
            <a:t>(УЧИТЕЛЬ-ДЕФЕКТОЛОГ, УЧИТЕЛЬ-ЛОГОПЕД </a:t>
          </a:r>
          <a:r>
            <a:rPr lang="ru-RU" sz="1000" b="1" dirty="0">
              <a:solidFill>
                <a:schemeClr val="tx1"/>
              </a:solidFill>
              <a:latin typeface="+mn-lt"/>
            </a:rPr>
            <a:t>, </a:t>
          </a:r>
          <a:r>
            <a:rPr lang="ru-RU" sz="1000" b="1" dirty="0" smtClean="0">
              <a:solidFill>
                <a:schemeClr val="tx1"/>
              </a:solidFill>
              <a:latin typeface="+mn-lt"/>
            </a:rPr>
            <a:t>ПЕДАГОГ- ПСИХОЛОГ, СОЦИАЛЬНЫЙ ПЕДАГОГ, МЕДИЦИОНСКИЕ МЕРОПРИЯТИЯ)</a:t>
          </a:r>
          <a:endParaRPr lang="ru-RU" sz="1000" b="1" dirty="0">
            <a:solidFill>
              <a:schemeClr val="tx1"/>
            </a:solidFill>
            <a:latin typeface="+mn-lt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300" b="1" dirty="0">
            <a:solidFill>
              <a:srgbClr val="002060"/>
            </a:solidFill>
            <a:latin typeface="Constantia" pitchFamily="18" charset="0"/>
            <a:cs typeface="Times New Roman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300" b="1" dirty="0">
            <a:solidFill>
              <a:srgbClr val="002060"/>
            </a:solidFill>
            <a:latin typeface="Constantia" pitchFamily="18" charset="0"/>
            <a:cs typeface="Times New Roman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300" b="1" dirty="0">
            <a:solidFill>
              <a:srgbClr val="002060"/>
            </a:solidFill>
            <a:latin typeface="Constantia" pitchFamily="18" charset="0"/>
            <a:cs typeface="Times New Roman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300" b="1" dirty="0">
            <a:solidFill>
              <a:srgbClr val="002060"/>
            </a:solidFill>
            <a:latin typeface="Constantia" pitchFamily="18" charset="0"/>
            <a:cs typeface="Times New Roman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300" b="1" dirty="0">
            <a:solidFill>
              <a:srgbClr val="002060"/>
            </a:solidFill>
            <a:latin typeface="Constantia" pitchFamily="18" charset="0"/>
            <a:cs typeface="Times New Roman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3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885385-E33D-4C1B-9CA3-5D789D0524DE}" type="parTrans" cxnId="{B298517C-7471-427B-96E8-E7F54AEFE1D8}">
      <dgm:prSet/>
      <dgm:spPr/>
      <dgm:t>
        <a:bodyPr/>
        <a:lstStyle/>
        <a:p>
          <a:endParaRPr lang="ru-RU"/>
        </a:p>
      </dgm:t>
    </dgm:pt>
    <dgm:pt modelId="{A5C8FCF5-2DCA-452A-BDB8-7B0397A3F96B}" type="sibTrans" cxnId="{B298517C-7471-427B-96E8-E7F54AEFE1D8}">
      <dgm:prSet/>
      <dgm:spPr/>
      <dgm:t>
        <a:bodyPr/>
        <a:lstStyle/>
        <a:p>
          <a:endParaRPr lang="ru-RU"/>
        </a:p>
      </dgm:t>
    </dgm:pt>
    <dgm:pt modelId="{F31E687E-2216-4041-B367-0F3B60D6C2D1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endParaRPr lang="ru-RU" sz="1000" b="1" dirty="0" smtClean="0">
            <a:solidFill>
              <a:srgbClr val="002060"/>
            </a:solidFill>
            <a:latin typeface="+mn-lt"/>
            <a:cs typeface="Times New Roman" pitchFamily="18" charset="0"/>
          </a:endParaRPr>
        </a:p>
        <a:p>
          <a:pPr algn="ctr"/>
          <a:r>
            <a:rPr lang="ru-RU" sz="1600" b="1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АДАПТИРОВАННАЯ ОБРАЗОВАТЕЛЬНАЯ ПРОГРАММА (АОП) или СПЕЦИАЛЬНАЯ ИНДИВИДУАЛЬНАЯ ПРОГРАММА (СИПР)</a:t>
          </a:r>
        </a:p>
        <a:p>
          <a:pPr algn="ctr"/>
          <a:endParaRPr lang="ru-RU" sz="1600" b="1" dirty="0">
            <a:solidFill>
              <a:srgbClr val="002060"/>
            </a:solidFill>
            <a:latin typeface="+mn-lt"/>
            <a:cs typeface="Times New Roman" pitchFamily="18" charset="0"/>
          </a:endParaRPr>
        </a:p>
        <a:p>
          <a:pPr algn="l"/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  ПСИХОЛОГО-ПЕДАГОГИЧЕСКАЯ ХАРАКТЕРИСТИКА РЕБЕНКА</a:t>
          </a:r>
          <a:endParaRPr lang="ru-RU" sz="1300" b="1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algn="l"/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 СОДЕРЖАНИЕ КОРРЕКЦИОННО-ОБРАЗОВАТЕЛЬНОЙ ДЕЯТЕЛЬНОСТИ</a:t>
          </a:r>
          <a:endParaRPr lang="ru-RU" sz="1300" b="1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algn="l"/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 ФОРМЫ КОРРЕКЦИОННО-РАЗВИВАЮЩЕЙ </a:t>
          </a:r>
          <a:r>
            <a:rPr lang="ru-RU" sz="1300" b="1" dirty="0">
              <a:solidFill>
                <a:schemeClr val="tx1"/>
              </a:solidFill>
              <a:latin typeface="+mn-lt"/>
              <a:cs typeface="Times New Roman" pitchFamily="18" charset="0"/>
            </a:rPr>
            <a:t>РАБОТЫ (ПОДГРУППОВАЯ , ИНДИВИДУАЛЬНАЯ) </a:t>
          </a:r>
          <a:endParaRPr lang="ru-RU" sz="1300" b="1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algn="l"/>
          <a:endParaRPr lang="ru-RU" sz="13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3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3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3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C32192-9EBE-4A04-B2D4-66B9A0B2C32B}" type="parTrans" cxnId="{C88FF0CD-02A5-495C-AE69-A0AF005634F7}">
      <dgm:prSet/>
      <dgm:spPr/>
      <dgm:t>
        <a:bodyPr/>
        <a:lstStyle/>
        <a:p>
          <a:endParaRPr lang="ru-RU"/>
        </a:p>
      </dgm:t>
    </dgm:pt>
    <dgm:pt modelId="{5C65C5A0-FAEF-45DE-986E-B2A2D5354F44}" type="sibTrans" cxnId="{C88FF0CD-02A5-495C-AE69-A0AF005634F7}">
      <dgm:prSet/>
      <dgm:spPr/>
      <dgm:t>
        <a:bodyPr/>
        <a:lstStyle/>
        <a:p>
          <a:endParaRPr lang="ru-RU"/>
        </a:p>
      </dgm:t>
    </dgm:pt>
    <dgm:pt modelId="{AF048658-0174-4B5D-9197-C7DDB3CD46BA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endParaRPr lang="ru-RU" sz="2000" b="1" dirty="0">
            <a:solidFill>
              <a:schemeClr val="accent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accent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 smtClean="0">
            <a:solidFill>
              <a:schemeClr val="accent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 smtClean="0">
            <a:solidFill>
              <a:schemeClr val="tx2">
                <a:lumMod val="75000"/>
              </a:schemeClr>
            </a:solidFill>
            <a:latin typeface="+mn-lt"/>
            <a:cs typeface="Times New Roman" pitchFamily="18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 smtClean="0">
            <a:solidFill>
              <a:schemeClr val="tx2">
                <a:lumMod val="75000"/>
              </a:schemeClr>
            </a:solidFill>
            <a:latin typeface="+mn-lt"/>
            <a:cs typeface="Times New Roman" pitchFamily="18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 smtClean="0">
            <a:solidFill>
              <a:schemeClr val="tx2">
                <a:lumMod val="75000"/>
              </a:schemeClr>
            </a:solidFill>
            <a:latin typeface="+mn-lt"/>
            <a:cs typeface="Times New Roman" pitchFamily="18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 smtClean="0">
            <a:solidFill>
              <a:schemeClr val="tx2">
                <a:lumMod val="75000"/>
              </a:schemeClr>
            </a:solidFill>
            <a:latin typeface="+mn-lt"/>
            <a:cs typeface="Times New Roman" pitchFamily="18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 smtClean="0">
            <a:solidFill>
              <a:schemeClr val="tx2">
                <a:lumMod val="75000"/>
              </a:schemeClr>
            </a:solidFill>
            <a:latin typeface="+mn-lt"/>
            <a:cs typeface="Times New Roman" pitchFamily="18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rPr>
            <a:t>ОРГАНИЗАЦИЯ КОРРЕКЦИОННО-ОБРАЗОВАТЕЛЬНОЙ ДЕЯТЕЛЬНОСТИ</a:t>
          </a:r>
          <a:endParaRPr lang="ru-RU" sz="1600" b="1" dirty="0">
            <a:solidFill>
              <a:schemeClr val="tx2">
                <a:lumMod val="75000"/>
              </a:schemeClr>
            </a:solidFill>
            <a:latin typeface="+mn-lt"/>
            <a:cs typeface="Times New Roman" pitchFamily="18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 smtClean="0">
            <a:solidFill>
              <a:srgbClr val="002060"/>
            </a:solidFill>
            <a:latin typeface="+mn-lt"/>
            <a:cs typeface="Times New Roman" pitchFamily="18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>
            <a:solidFill>
              <a:srgbClr val="002060"/>
            </a:solidFill>
            <a:latin typeface="+mn-lt"/>
            <a:cs typeface="Times New Roman" pitchFamily="18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>
            <a:solidFill>
              <a:srgbClr val="002060"/>
            </a:solidFill>
            <a:latin typeface="+mn-lt"/>
            <a:cs typeface="Times New Roman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dirty="0">
              <a:solidFill>
                <a:schemeClr val="tx1"/>
              </a:solidFill>
              <a:latin typeface="+mn-lt"/>
              <a:cs typeface="Times New Roman" pitchFamily="18" charset="0"/>
            </a:rPr>
            <a:t>- </a:t>
          </a: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РАСПИСАНИЕ КОРРЕКЦИОННО-ОБРАЗОВАТЕЛЬНОЙ ДЕЯТЕЛЬНОСТИ И МЕДИЦИНСКИХ МЕРОПРИЯТИЙ НА </a:t>
          </a:r>
          <a:r>
            <a:rPr lang="ru-RU" sz="1300" b="1" dirty="0">
              <a:solidFill>
                <a:schemeClr val="tx1"/>
              </a:solidFill>
              <a:latin typeface="+mn-lt"/>
              <a:cs typeface="Times New Roman" pitchFamily="18" charset="0"/>
            </a:rPr>
            <a:t>ПЕРИОД </a:t>
          </a: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РЕАЛИЗАЦИИ КОМПЛЕКСНОГО ПСИХОЛОГО-МЕДИКО-ПЕДАГОГИЧЕСКОГО СОПРОВОЖДЕНИЯ</a:t>
          </a:r>
          <a:endParaRPr lang="ru-RU" sz="1300" b="1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 СОЗДАНИЕ СПЕЦИАЛЬНЫХ ОБРАЗОВАТЕЛЬНЫХ УСЛОВИЙ</a:t>
          </a: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accent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87202E2-D344-4CEC-9CD7-6BEB5EBD76D1}" type="parTrans" cxnId="{085C857A-18E8-43D1-BAC6-B131285A7670}">
      <dgm:prSet/>
      <dgm:spPr/>
      <dgm:t>
        <a:bodyPr/>
        <a:lstStyle/>
        <a:p>
          <a:endParaRPr lang="ru-RU"/>
        </a:p>
      </dgm:t>
    </dgm:pt>
    <dgm:pt modelId="{09EC6E05-4552-4F4F-9040-D174827D6509}" type="sibTrans" cxnId="{085C857A-18E8-43D1-BAC6-B131285A7670}">
      <dgm:prSet/>
      <dgm:spPr/>
      <dgm:t>
        <a:bodyPr/>
        <a:lstStyle/>
        <a:p>
          <a:endParaRPr lang="ru-RU"/>
        </a:p>
      </dgm:t>
    </dgm:pt>
    <dgm:pt modelId="{371B97A2-F491-4FF9-8451-EE0D20AE528B}" type="pres">
      <dgm:prSet presAssocID="{D2E20ED7-0C04-4ACF-AAEC-9C0F613F462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192AB-E774-4ED5-8748-C54194BF8762}" type="pres">
      <dgm:prSet presAssocID="{0E13B2D9-A112-400B-BD82-71AF61DB14BA}" presName="roof" presStyleLbl="dkBgShp" presStyleIdx="0" presStyleCnt="2" custScaleY="80361" custLinFactNeighborY="-5776"/>
      <dgm:spPr/>
      <dgm:t>
        <a:bodyPr/>
        <a:lstStyle/>
        <a:p>
          <a:endParaRPr lang="ru-RU"/>
        </a:p>
      </dgm:t>
    </dgm:pt>
    <dgm:pt modelId="{D3B2CB5F-A813-4077-9957-0CD869A4E4B5}" type="pres">
      <dgm:prSet presAssocID="{0E13B2D9-A112-400B-BD82-71AF61DB14BA}" presName="pillars" presStyleCnt="0"/>
      <dgm:spPr/>
    </dgm:pt>
    <dgm:pt modelId="{80C8F50F-D80B-4619-A1E5-CC8A812FCCE7}" type="pres">
      <dgm:prSet presAssocID="{0E13B2D9-A112-400B-BD82-71AF61DB14BA}" presName="pillar1" presStyleLbl="node1" presStyleIdx="0" presStyleCnt="4" custScaleX="109498" custScaleY="126797" custLinFactNeighborX="-131" custLinFactNeighborY="-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66B32-AB29-46F7-B7FB-680A937F64F8}" type="pres">
      <dgm:prSet presAssocID="{F8B8D30C-A2B5-4DD2-9C61-273D548D72C4}" presName="pillarX" presStyleLbl="node1" presStyleIdx="1" presStyleCnt="4" custScaleX="115530" custScaleY="125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AF5DF-46F7-4BA6-9D25-0B9843745951}" type="pres">
      <dgm:prSet presAssocID="{F31E687E-2216-4041-B367-0F3B60D6C2D1}" presName="pillarX" presStyleLbl="node1" presStyleIdx="2" presStyleCnt="4" custScaleX="119796" custScaleY="125528" custLinFactNeighborX="195" custLinFactNeighborY="-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1E127-72B8-49EA-A783-98B1DC0CE969}" type="pres">
      <dgm:prSet presAssocID="{AF048658-0174-4B5D-9197-C7DDB3CD46BA}" presName="pillarX" presStyleLbl="node1" presStyleIdx="3" presStyleCnt="4" custScaleX="114622" custScaleY="125528" custLinFactNeighborX="22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76EFE-C2A1-4399-8E36-9590D6CE12F1}" type="pres">
      <dgm:prSet presAssocID="{0E13B2D9-A112-400B-BD82-71AF61DB14BA}" presName="base" presStyleLbl="dkBgShp" presStyleIdx="1" presStyleCnt="2" custScaleY="32203"/>
      <dgm:spPr>
        <a:solidFill>
          <a:schemeClr val="bg1"/>
        </a:solidFill>
      </dgm:spPr>
    </dgm:pt>
  </dgm:ptLst>
  <dgm:cxnLst>
    <dgm:cxn modelId="{085C857A-18E8-43D1-BAC6-B131285A7670}" srcId="{0E13B2D9-A112-400B-BD82-71AF61DB14BA}" destId="{AF048658-0174-4B5D-9197-C7DDB3CD46BA}" srcOrd="3" destOrd="0" parTransId="{187202E2-D344-4CEC-9CD7-6BEB5EBD76D1}" sibTransId="{09EC6E05-4552-4F4F-9040-D174827D6509}"/>
    <dgm:cxn modelId="{EDC70F2F-46AD-4AE0-A5B5-5D079847E0C2}" type="presOf" srcId="{0E13B2D9-A112-400B-BD82-71AF61DB14BA}" destId="{E3F192AB-E774-4ED5-8748-C54194BF8762}" srcOrd="0" destOrd="0" presId="urn:microsoft.com/office/officeart/2005/8/layout/hList3"/>
    <dgm:cxn modelId="{708AB687-222E-4BDE-9F0C-058D745BFA2B}" type="presOf" srcId="{AF048658-0174-4B5D-9197-C7DDB3CD46BA}" destId="{3BB1E127-72B8-49EA-A783-98B1DC0CE969}" srcOrd="0" destOrd="0" presId="urn:microsoft.com/office/officeart/2005/8/layout/hList3"/>
    <dgm:cxn modelId="{57B74C0D-FD95-46CC-99D8-1128F805946A}" type="presOf" srcId="{D2E20ED7-0C04-4ACF-AAEC-9C0F613F462A}" destId="{371B97A2-F491-4FF9-8451-EE0D20AE528B}" srcOrd="0" destOrd="0" presId="urn:microsoft.com/office/officeart/2005/8/layout/hList3"/>
    <dgm:cxn modelId="{4BE4B6A9-5021-4E8B-A63A-4C0D0ADB9EBB}" srcId="{0E13B2D9-A112-400B-BD82-71AF61DB14BA}" destId="{66B15724-5B81-4C33-93D0-1560880B0773}" srcOrd="0" destOrd="0" parTransId="{7F87A141-DBCF-4451-B316-BEDDA7A7A251}" sibTransId="{3B962851-F239-4243-8ED8-54F28982627C}"/>
    <dgm:cxn modelId="{B298517C-7471-427B-96E8-E7F54AEFE1D8}" srcId="{0E13B2D9-A112-400B-BD82-71AF61DB14BA}" destId="{F8B8D30C-A2B5-4DD2-9C61-273D548D72C4}" srcOrd="1" destOrd="0" parTransId="{D6885385-E33D-4C1B-9CA3-5D789D0524DE}" sibTransId="{A5C8FCF5-2DCA-452A-BDB8-7B0397A3F96B}"/>
    <dgm:cxn modelId="{C51F3857-71A4-4CAE-87B0-813C0BBA441A}" type="presOf" srcId="{66B15724-5B81-4C33-93D0-1560880B0773}" destId="{80C8F50F-D80B-4619-A1E5-CC8A812FCCE7}" srcOrd="0" destOrd="0" presId="urn:microsoft.com/office/officeart/2005/8/layout/hList3"/>
    <dgm:cxn modelId="{243DA8C3-616D-454A-8A39-F7BF8929469A}" type="presOf" srcId="{F31E687E-2216-4041-B367-0F3B60D6C2D1}" destId="{73DAF5DF-46F7-4BA6-9D25-0B9843745951}" srcOrd="0" destOrd="0" presId="urn:microsoft.com/office/officeart/2005/8/layout/hList3"/>
    <dgm:cxn modelId="{DE58E445-E83B-400A-B8A8-211F2318FD3A}" type="presOf" srcId="{F8B8D30C-A2B5-4DD2-9C61-273D548D72C4}" destId="{07A66B32-AB29-46F7-B7FB-680A937F64F8}" srcOrd="0" destOrd="0" presId="urn:microsoft.com/office/officeart/2005/8/layout/hList3"/>
    <dgm:cxn modelId="{FFF02D13-F8C6-4EAA-B617-1EAC43023F4F}" srcId="{D2E20ED7-0C04-4ACF-AAEC-9C0F613F462A}" destId="{0E13B2D9-A112-400B-BD82-71AF61DB14BA}" srcOrd="0" destOrd="0" parTransId="{9B70D8BD-D73B-40D1-878A-33E39D6F2C54}" sibTransId="{07EB1B7F-216D-49EB-803B-6DC3845A3050}"/>
    <dgm:cxn modelId="{C88FF0CD-02A5-495C-AE69-A0AF005634F7}" srcId="{0E13B2D9-A112-400B-BD82-71AF61DB14BA}" destId="{F31E687E-2216-4041-B367-0F3B60D6C2D1}" srcOrd="2" destOrd="0" parTransId="{67C32192-9EBE-4A04-B2D4-66B9A0B2C32B}" sibTransId="{5C65C5A0-FAEF-45DE-986E-B2A2D5354F44}"/>
    <dgm:cxn modelId="{5B9AC37C-5E73-456C-AD33-C2C79C2631C1}" type="presParOf" srcId="{371B97A2-F491-4FF9-8451-EE0D20AE528B}" destId="{E3F192AB-E774-4ED5-8748-C54194BF8762}" srcOrd="0" destOrd="0" presId="urn:microsoft.com/office/officeart/2005/8/layout/hList3"/>
    <dgm:cxn modelId="{00B9C6FA-9D42-48BF-818D-4C13E820101B}" type="presParOf" srcId="{371B97A2-F491-4FF9-8451-EE0D20AE528B}" destId="{D3B2CB5F-A813-4077-9957-0CD869A4E4B5}" srcOrd="1" destOrd="0" presId="urn:microsoft.com/office/officeart/2005/8/layout/hList3"/>
    <dgm:cxn modelId="{238BE517-4F46-4215-AC77-F33F5B81D0BF}" type="presParOf" srcId="{D3B2CB5F-A813-4077-9957-0CD869A4E4B5}" destId="{80C8F50F-D80B-4619-A1E5-CC8A812FCCE7}" srcOrd="0" destOrd="0" presId="urn:microsoft.com/office/officeart/2005/8/layout/hList3"/>
    <dgm:cxn modelId="{87EF058C-8C00-40D3-AD66-B3EE795B4F7E}" type="presParOf" srcId="{D3B2CB5F-A813-4077-9957-0CD869A4E4B5}" destId="{07A66B32-AB29-46F7-B7FB-680A937F64F8}" srcOrd="1" destOrd="0" presId="urn:microsoft.com/office/officeart/2005/8/layout/hList3"/>
    <dgm:cxn modelId="{55DB8C1F-3E03-4436-BAC1-B8807A283F09}" type="presParOf" srcId="{D3B2CB5F-A813-4077-9957-0CD869A4E4B5}" destId="{73DAF5DF-46F7-4BA6-9D25-0B9843745951}" srcOrd="2" destOrd="0" presId="urn:microsoft.com/office/officeart/2005/8/layout/hList3"/>
    <dgm:cxn modelId="{1420CFDC-C02D-406E-BBF8-4565FB262F19}" type="presParOf" srcId="{D3B2CB5F-A813-4077-9957-0CD869A4E4B5}" destId="{3BB1E127-72B8-49EA-A783-98B1DC0CE969}" srcOrd="3" destOrd="0" presId="urn:microsoft.com/office/officeart/2005/8/layout/hList3"/>
    <dgm:cxn modelId="{CF920288-6738-407B-9180-AF3BDC12B078}" type="presParOf" srcId="{371B97A2-F491-4FF9-8451-EE0D20AE528B}" destId="{07376EFE-C2A1-4399-8E36-9590D6CE12F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494BD4-73CF-4AEE-94F5-A36BE7EC717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4AFC13-CEC7-4E11-BE5F-61F405115BD6}">
      <dgm:prSet phldrT="[Текст]" custT="1"/>
      <dgm:spPr>
        <a:solidFill>
          <a:srgbClr val="FFFF00"/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1200" dirty="0" smtClean="0">
              <a:ln>
                <a:solidFill>
                  <a:sysClr val="windowText" lastClr="000000"/>
                </a:solidFill>
              </a:ln>
              <a:latin typeface="Bookman Old Style" pitchFamily="18" charset="0"/>
            </a:rPr>
            <a:t>СТАРШИЙ ВОСПИТАТЕЛЬ (методист),</a:t>
          </a:r>
          <a:endParaRPr lang="ru-RU" sz="1200" dirty="0">
            <a:ln>
              <a:solidFill>
                <a:sysClr val="windowText" lastClr="000000"/>
              </a:solidFill>
            </a:ln>
            <a:latin typeface="Bookman Old Style" pitchFamily="18" charset="0"/>
          </a:endParaRPr>
        </a:p>
      </dgm:t>
    </dgm:pt>
    <dgm:pt modelId="{B8EED8E1-1643-45AF-A401-C940B06943F1}" type="parTrans" cxnId="{EC91879A-75FA-4552-907B-AD0C266FA81E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CEC5464B-F411-4F89-9B8E-6FD57F0E469F}" type="sibTrans" cxnId="{EC91879A-75FA-4552-907B-AD0C266FA81E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21BFE75E-FEC6-4FFB-9401-6EF0E204F455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dirty="0" smtClean="0">
              <a:ln>
                <a:solidFill>
                  <a:sysClr val="windowText" lastClr="000000"/>
                </a:solidFill>
              </a:ln>
              <a:latin typeface="Bookman Old Style" pitchFamily="18" charset="0"/>
            </a:rPr>
            <a:t>УЧИТЕЛЬ-ЛОГОПЕД,</a:t>
          </a:r>
          <a:endParaRPr lang="ru-RU" dirty="0">
            <a:ln>
              <a:solidFill>
                <a:sysClr val="windowText" lastClr="000000"/>
              </a:solidFill>
            </a:ln>
            <a:latin typeface="Bookman Old Style" pitchFamily="18" charset="0"/>
          </a:endParaRPr>
        </a:p>
      </dgm:t>
    </dgm:pt>
    <dgm:pt modelId="{D0DBEA71-BD4C-4C57-92C2-9F533BA4B69E}" type="parTrans" cxnId="{095B987F-1E07-437C-ADED-80FB4AA8F857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4A081FCC-AF37-4A3E-8582-E7F7F697C469}" type="sibTrans" cxnId="{095B987F-1E07-437C-ADED-80FB4AA8F857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6631651D-F5E0-4B3F-B932-CD409834C840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dirty="0" smtClean="0">
              <a:ln>
                <a:solidFill>
                  <a:sysClr val="windowText" lastClr="000000"/>
                </a:solidFill>
              </a:ln>
              <a:latin typeface="Bookman Old Style" pitchFamily="18" charset="0"/>
            </a:rPr>
            <a:t>УЧИТЕЛЬ-ДЕФЕКТОЛОГ,</a:t>
          </a:r>
          <a:endParaRPr lang="ru-RU" dirty="0">
            <a:ln>
              <a:solidFill>
                <a:sysClr val="windowText" lastClr="000000"/>
              </a:solidFill>
            </a:ln>
            <a:latin typeface="Bookman Old Style" pitchFamily="18" charset="0"/>
          </a:endParaRPr>
        </a:p>
      </dgm:t>
    </dgm:pt>
    <dgm:pt modelId="{785C113D-BD16-4A55-B5CC-473C815A14B2}" type="parTrans" cxnId="{36055C88-DB46-446F-A3BD-1D34BBED8675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874E4DFE-601B-4CA7-AF70-4BB46AF9991C}" type="sibTrans" cxnId="{36055C88-DB46-446F-A3BD-1D34BBED8675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22215A01-F5AF-4C1E-BC55-813663819FE8}">
      <dgm:prSet phldrT="[Текст]"/>
      <dgm:spPr>
        <a:solidFill>
          <a:srgbClr val="FF3300"/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Bookman Old Style" pitchFamily="18" charset="0"/>
            </a:rPr>
            <a:t>ПЕДАГОГ-ПСИХОЛОГ,</a:t>
          </a:r>
          <a:endParaRPr lang="ru-RU" dirty="0">
            <a:ln>
              <a:solidFill>
                <a:sysClr val="windowText" lastClr="000000"/>
              </a:solidFill>
            </a:ln>
            <a:solidFill>
              <a:schemeClr val="tx1"/>
            </a:solidFill>
            <a:latin typeface="Bookman Old Style" pitchFamily="18" charset="0"/>
          </a:endParaRPr>
        </a:p>
      </dgm:t>
    </dgm:pt>
    <dgm:pt modelId="{6B8033FD-AC46-4D85-BA19-2B961F28C5FA}" type="parTrans" cxnId="{EE1D224F-B303-4F9B-970B-4E3990E5760C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BED69181-3F18-4494-A6FC-21081BE56005}" type="sibTrans" cxnId="{EE1D224F-B303-4F9B-970B-4E3990E5760C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C23AABCC-AAA4-4546-9F47-CB0E162E7343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dirty="0" smtClean="0">
              <a:ln>
                <a:solidFill>
                  <a:sysClr val="windowText" lastClr="000000"/>
                </a:solidFill>
              </a:ln>
              <a:latin typeface="Bookman Old Style" pitchFamily="18" charset="0"/>
            </a:rPr>
            <a:t>ВОСПИТАТЕЛИ</a:t>
          </a:r>
          <a:endParaRPr lang="ru-RU" sz="1100" dirty="0">
            <a:ln>
              <a:solidFill>
                <a:sysClr val="windowText" lastClr="000000"/>
              </a:solidFill>
            </a:ln>
            <a:latin typeface="Bookman Old Style" pitchFamily="18" charset="0"/>
          </a:endParaRPr>
        </a:p>
      </dgm:t>
    </dgm:pt>
    <dgm:pt modelId="{E3AEA083-DC25-4E04-B3BC-F878B0FAFA2D}" type="parTrans" cxnId="{CDAF3EF9-1B3C-4F07-937B-BDEE1C549E8A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5506090A-598C-4926-9486-203F9EEA7B8F}" type="sibTrans" cxnId="{CDAF3EF9-1B3C-4F07-937B-BDEE1C549E8A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9D536773-9626-4703-B5EB-3D6512EBA177}">
      <dgm:prSet/>
      <dgm:spPr>
        <a:solidFill>
          <a:srgbClr val="00E668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ru-RU" dirty="0" smtClean="0">
              <a:ln>
                <a:solidFill>
                  <a:sysClr val="windowText" lastClr="000000"/>
                </a:solidFill>
              </a:ln>
              <a:latin typeface="Bookman Old Style" pitchFamily="18" charset="0"/>
            </a:rPr>
            <a:t>КООРДИНАТОР ПО РАБОТЕ С СЕМЬЕЙ</a:t>
          </a:r>
          <a:endParaRPr lang="ru-RU" dirty="0">
            <a:ln>
              <a:solidFill>
                <a:sysClr val="windowText" lastClr="000000"/>
              </a:solidFill>
            </a:ln>
            <a:latin typeface="Bookman Old Style" pitchFamily="18" charset="0"/>
          </a:endParaRPr>
        </a:p>
      </dgm:t>
    </dgm:pt>
    <dgm:pt modelId="{870C4C5E-8164-4479-B64D-81959B5C78F4}" type="parTrans" cxnId="{771AAA0D-B894-40E1-B036-2812D0B6D433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2E0EB1B7-609B-4D14-865A-B2F44E361B55}" type="sibTrans" cxnId="{771AAA0D-B894-40E1-B036-2812D0B6D433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3313A662-6A7A-4FCD-BC0D-4A1038958654}" type="pres">
      <dgm:prSet presAssocID="{C7494BD4-73CF-4AEE-94F5-A36BE7EC71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8940E4-7346-44E1-8472-8ECA105DB6A0}" type="pres">
      <dgm:prSet presAssocID="{0B4AFC13-CEC7-4E11-BE5F-61F405115BD6}" presName="node" presStyleLbl="node1" presStyleIdx="0" presStyleCnt="6" custScaleX="150541" custScaleY="142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5FC7C-9F06-42AD-9D07-402BEB4729BB}" type="pres">
      <dgm:prSet presAssocID="{CEC5464B-F411-4F89-9B8E-6FD57F0E469F}" presName="sibTrans" presStyleLbl="sibTrans2D1" presStyleIdx="0" presStyleCnt="6"/>
      <dgm:spPr/>
      <dgm:t>
        <a:bodyPr/>
        <a:lstStyle/>
        <a:p>
          <a:endParaRPr lang="ru-RU"/>
        </a:p>
      </dgm:t>
    </dgm:pt>
    <dgm:pt modelId="{CE2404DC-2264-4168-9A3E-390445BDF3E9}" type="pres">
      <dgm:prSet presAssocID="{CEC5464B-F411-4F89-9B8E-6FD57F0E469F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CA2E2DF-449D-462A-8290-962E41FCDD09}" type="pres">
      <dgm:prSet presAssocID="{21BFE75E-FEC6-4FFB-9401-6EF0E204F455}" presName="node" presStyleLbl="node1" presStyleIdx="1" presStyleCnt="6" custScaleX="171109" custScaleY="143251" custRadScaleRad="136495" custRadScaleInc="16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FA85C-E5B2-4DC6-B02B-C36C5217D994}" type="pres">
      <dgm:prSet presAssocID="{4A081FCC-AF37-4A3E-8582-E7F7F697C469}" presName="sibTrans" presStyleLbl="sibTrans2D1" presStyleIdx="1" presStyleCnt="6"/>
      <dgm:spPr/>
      <dgm:t>
        <a:bodyPr/>
        <a:lstStyle/>
        <a:p>
          <a:endParaRPr lang="ru-RU"/>
        </a:p>
      </dgm:t>
    </dgm:pt>
    <dgm:pt modelId="{01815AC9-BAF3-49CA-B632-C066980FB6AD}" type="pres">
      <dgm:prSet presAssocID="{4A081FCC-AF37-4A3E-8582-E7F7F697C46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6DC9C50-7846-4716-974A-F422318269C2}" type="pres">
      <dgm:prSet presAssocID="{6631651D-F5E0-4B3F-B932-CD409834C840}" presName="node" presStyleLbl="node1" presStyleIdx="2" presStyleCnt="6" custScaleX="157580" custScaleY="140005" custRadScaleRad="139150" custRadScaleInc="-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F40DB-42D1-4CC2-9BA6-3E1EBA5ABB45}" type="pres">
      <dgm:prSet presAssocID="{874E4DFE-601B-4CA7-AF70-4BB46AF9991C}" presName="sibTrans" presStyleLbl="sibTrans2D1" presStyleIdx="2" presStyleCnt="6"/>
      <dgm:spPr/>
      <dgm:t>
        <a:bodyPr/>
        <a:lstStyle/>
        <a:p>
          <a:endParaRPr lang="ru-RU"/>
        </a:p>
      </dgm:t>
    </dgm:pt>
    <dgm:pt modelId="{4A5E7FB4-2CE7-4308-9A1E-966827C28420}" type="pres">
      <dgm:prSet presAssocID="{874E4DFE-601B-4CA7-AF70-4BB46AF9991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7CB1013C-712C-45EB-A153-88D37FA06E1C}" type="pres">
      <dgm:prSet presAssocID="{22215A01-F5AF-4C1E-BC55-813663819FE8}" presName="node" presStyleLbl="node1" presStyleIdx="3" presStyleCnt="6" custScaleX="162315" custScaleY="146030" custRadScaleRad="98313" custRadScaleInc="-6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3F4FC-77AB-494F-AD81-EDCF51E5742C}" type="pres">
      <dgm:prSet presAssocID="{BED69181-3F18-4494-A6FC-21081BE56005}" presName="sibTrans" presStyleLbl="sibTrans2D1" presStyleIdx="3" presStyleCnt="6"/>
      <dgm:spPr/>
      <dgm:t>
        <a:bodyPr/>
        <a:lstStyle/>
        <a:p>
          <a:endParaRPr lang="ru-RU"/>
        </a:p>
      </dgm:t>
    </dgm:pt>
    <dgm:pt modelId="{3B91F9F9-A19F-4F3F-9E68-CE4A028D97F2}" type="pres">
      <dgm:prSet presAssocID="{BED69181-3F18-4494-A6FC-21081BE56005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B19EA097-EEE5-4F34-8D95-6EE224A146EA}" type="pres">
      <dgm:prSet presAssocID="{C23AABCC-AAA4-4546-9F47-CB0E162E7343}" presName="node" presStyleLbl="node1" presStyleIdx="4" presStyleCnt="6" custScaleX="155985" custScaleY="138695" custRadScaleRad="142874" custRadScaleInc="1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9313A-1ACE-4E3C-9264-4FA54D23A190}" type="pres">
      <dgm:prSet presAssocID="{5506090A-598C-4926-9486-203F9EEA7B8F}" presName="sibTrans" presStyleLbl="sibTrans2D1" presStyleIdx="4" presStyleCnt="6"/>
      <dgm:spPr/>
      <dgm:t>
        <a:bodyPr/>
        <a:lstStyle/>
        <a:p>
          <a:endParaRPr lang="ru-RU"/>
        </a:p>
      </dgm:t>
    </dgm:pt>
    <dgm:pt modelId="{AAC6BF7C-E0CC-4E96-A6CC-C9F5D0810EE2}" type="pres">
      <dgm:prSet presAssocID="{5506090A-598C-4926-9486-203F9EEA7B8F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E76C3604-47FD-46D7-A7A0-822296413EF1}" type="pres">
      <dgm:prSet presAssocID="{9D536773-9626-4703-B5EB-3D6512EBA177}" presName="node" presStyleLbl="node1" presStyleIdx="5" presStyleCnt="6" custScaleX="149550" custScaleY="132872" custRadScaleRad="146632" custRadScaleInc="-17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A9E36-B55E-4CEB-B2F8-1A8DF190F7A2}" type="pres">
      <dgm:prSet presAssocID="{2E0EB1B7-609B-4D14-865A-B2F44E361B55}" presName="sibTrans" presStyleLbl="sibTrans2D1" presStyleIdx="5" presStyleCnt="6"/>
      <dgm:spPr/>
      <dgm:t>
        <a:bodyPr/>
        <a:lstStyle/>
        <a:p>
          <a:endParaRPr lang="ru-RU"/>
        </a:p>
      </dgm:t>
    </dgm:pt>
    <dgm:pt modelId="{0FAE2441-9F9B-4CFA-B535-33D266ACBF24}" type="pres">
      <dgm:prSet presAssocID="{2E0EB1B7-609B-4D14-865A-B2F44E361B55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1543A12E-899C-4595-B148-9B532D321B7E}" type="presOf" srcId="{2E0EB1B7-609B-4D14-865A-B2F44E361B55}" destId="{0FAE2441-9F9B-4CFA-B535-33D266ACBF24}" srcOrd="1" destOrd="0" presId="urn:microsoft.com/office/officeart/2005/8/layout/cycle2"/>
    <dgm:cxn modelId="{CDAF3EF9-1B3C-4F07-937B-BDEE1C549E8A}" srcId="{C7494BD4-73CF-4AEE-94F5-A36BE7EC7177}" destId="{C23AABCC-AAA4-4546-9F47-CB0E162E7343}" srcOrd="4" destOrd="0" parTransId="{E3AEA083-DC25-4E04-B3BC-F878B0FAFA2D}" sibTransId="{5506090A-598C-4926-9486-203F9EEA7B8F}"/>
    <dgm:cxn modelId="{36055C88-DB46-446F-A3BD-1D34BBED8675}" srcId="{C7494BD4-73CF-4AEE-94F5-A36BE7EC7177}" destId="{6631651D-F5E0-4B3F-B932-CD409834C840}" srcOrd="2" destOrd="0" parTransId="{785C113D-BD16-4A55-B5CC-473C815A14B2}" sibTransId="{874E4DFE-601B-4CA7-AF70-4BB46AF9991C}"/>
    <dgm:cxn modelId="{AB42052D-7BDA-47C5-9B1F-12CCD937D781}" type="presOf" srcId="{C23AABCC-AAA4-4546-9F47-CB0E162E7343}" destId="{B19EA097-EEE5-4F34-8D95-6EE224A146EA}" srcOrd="0" destOrd="0" presId="urn:microsoft.com/office/officeart/2005/8/layout/cycle2"/>
    <dgm:cxn modelId="{27B3271D-CA22-42C9-BCFC-38B0ED9F9C9D}" type="presOf" srcId="{4A081FCC-AF37-4A3E-8582-E7F7F697C469}" destId="{01815AC9-BAF3-49CA-B632-C066980FB6AD}" srcOrd="1" destOrd="0" presId="urn:microsoft.com/office/officeart/2005/8/layout/cycle2"/>
    <dgm:cxn modelId="{9BED4DC1-6DD3-4031-B1A1-D1F9D37DDC62}" type="presOf" srcId="{BED69181-3F18-4494-A6FC-21081BE56005}" destId="{5083F4FC-77AB-494F-AD81-EDCF51E5742C}" srcOrd="0" destOrd="0" presId="urn:microsoft.com/office/officeart/2005/8/layout/cycle2"/>
    <dgm:cxn modelId="{19C38490-96AD-4C35-A0E4-2CFBF50F8E54}" type="presOf" srcId="{6631651D-F5E0-4B3F-B932-CD409834C840}" destId="{56DC9C50-7846-4716-974A-F422318269C2}" srcOrd="0" destOrd="0" presId="urn:microsoft.com/office/officeart/2005/8/layout/cycle2"/>
    <dgm:cxn modelId="{F18CA537-36E7-4622-886C-F345FB41F6A4}" type="presOf" srcId="{C7494BD4-73CF-4AEE-94F5-A36BE7EC7177}" destId="{3313A662-6A7A-4FCD-BC0D-4A1038958654}" srcOrd="0" destOrd="0" presId="urn:microsoft.com/office/officeart/2005/8/layout/cycle2"/>
    <dgm:cxn modelId="{D9147ECC-B5D0-4050-9076-33CE3F5E48ED}" type="presOf" srcId="{2E0EB1B7-609B-4D14-865A-B2F44E361B55}" destId="{42AA9E36-B55E-4CEB-B2F8-1A8DF190F7A2}" srcOrd="0" destOrd="0" presId="urn:microsoft.com/office/officeart/2005/8/layout/cycle2"/>
    <dgm:cxn modelId="{24B453C8-A3B8-47B3-9E65-C95EF45BC407}" type="presOf" srcId="{22215A01-F5AF-4C1E-BC55-813663819FE8}" destId="{7CB1013C-712C-45EB-A153-88D37FA06E1C}" srcOrd="0" destOrd="0" presId="urn:microsoft.com/office/officeart/2005/8/layout/cycle2"/>
    <dgm:cxn modelId="{9688A7B4-2094-4FF5-8E51-65424F29E276}" type="presOf" srcId="{CEC5464B-F411-4F89-9B8E-6FD57F0E469F}" destId="{E205FC7C-9F06-42AD-9D07-402BEB4729BB}" srcOrd="0" destOrd="0" presId="urn:microsoft.com/office/officeart/2005/8/layout/cycle2"/>
    <dgm:cxn modelId="{A49D12A8-6B0E-4ED1-AF39-C14A6451DA0D}" type="presOf" srcId="{874E4DFE-601B-4CA7-AF70-4BB46AF9991C}" destId="{D6FF40DB-42D1-4CC2-9BA6-3E1EBA5ABB45}" srcOrd="0" destOrd="0" presId="urn:microsoft.com/office/officeart/2005/8/layout/cycle2"/>
    <dgm:cxn modelId="{EC91879A-75FA-4552-907B-AD0C266FA81E}" srcId="{C7494BD4-73CF-4AEE-94F5-A36BE7EC7177}" destId="{0B4AFC13-CEC7-4E11-BE5F-61F405115BD6}" srcOrd="0" destOrd="0" parTransId="{B8EED8E1-1643-45AF-A401-C940B06943F1}" sibTransId="{CEC5464B-F411-4F89-9B8E-6FD57F0E469F}"/>
    <dgm:cxn modelId="{A688D888-2CEE-4E7F-B2DC-EBCB934439E3}" type="presOf" srcId="{874E4DFE-601B-4CA7-AF70-4BB46AF9991C}" destId="{4A5E7FB4-2CE7-4308-9A1E-966827C28420}" srcOrd="1" destOrd="0" presId="urn:microsoft.com/office/officeart/2005/8/layout/cycle2"/>
    <dgm:cxn modelId="{6D29503C-0C51-4267-9DDC-664F7B26DE08}" type="presOf" srcId="{BED69181-3F18-4494-A6FC-21081BE56005}" destId="{3B91F9F9-A19F-4F3F-9E68-CE4A028D97F2}" srcOrd="1" destOrd="0" presId="urn:microsoft.com/office/officeart/2005/8/layout/cycle2"/>
    <dgm:cxn modelId="{A82818BF-D342-4F8F-975F-B0EE845E9283}" type="presOf" srcId="{4A081FCC-AF37-4A3E-8582-E7F7F697C469}" destId="{557FA85C-E5B2-4DC6-B02B-C36C5217D994}" srcOrd="0" destOrd="0" presId="urn:microsoft.com/office/officeart/2005/8/layout/cycle2"/>
    <dgm:cxn modelId="{771AAA0D-B894-40E1-B036-2812D0B6D433}" srcId="{C7494BD4-73CF-4AEE-94F5-A36BE7EC7177}" destId="{9D536773-9626-4703-B5EB-3D6512EBA177}" srcOrd="5" destOrd="0" parTransId="{870C4C5E-8164-4479-B64D-81959B5C78F4}" sibTransId="{2E0EB1B7-609B-4D14-865A-B2F44E361B55}"/>
    <dgm:cxn modelId="{095B987F-1E07-437C-ADED-80FB4AA8F857}" srcId="{C7494BD4-73CF-4AEE-94F5-A36BE7EC7177}" destId="{21BFE75E-FEC6-4FFB-9401-6EF0E204F455}" srcOrd="1" destOrd="0" parTransId="{D0DBEA71-BD4C-4C57-92C2-9F533BA4B69E}" sibTransId="{4A081FCC-AF37-4A3E-8582-E7F7F697C469}"/>
    <dgm:cxn modelId="{8DD1639A-7F68-49D7-B00D-E75FF68419BA}" type="presOf" srcId="{9D536773-9626-4703-B5EB-3D6512EBA177}" destId="{E76C3604-47FD-46D7-A7A0-822296413EF1}" srcOrd="0" destOrd="0" presId="urn:microsoft.com/office/officeart/2005/8/layout/cycle2"/>
    <dgm:cxn modelId="{23E45E05-B16F-4BB1-81B1-EE5F8FE7D353}" type="presOf" srcId="{21BFE75E-FEC6-4FFB-9401-6EF0E204F455}" destId="{1CA2E2DF-449D-462A-8290-962E41FCDD09}" srcOrd="0" destOrd="0" presId="urn:microsoft.com/office/officeart/2005/8/layout/cycle2"/>
    <dgm:cxn modelId="{EE1D224F-B303-4F9B-970B-4E3990E5760C}" srcId="{C7494BD4-73CF-4AEE-94F5-A36BE7EC7177}" destId="{22215A01-F5AF-4C1E-BC55-813663819FE8}" srcOrd="3" destOrd="0" parTransId="{6B8033FD-AC46-4D85-BA19-2B961F28C5FA}" sibTransId="{BED69181-3F18-4494-A6FC-21081BE56005}"/>
    <dgm:cxn modelId="{DEBA733E-8805-4A7E-BC7F-C5E37A4754FE}" type="presOf" srcId="{5506090A-598C-4926-9486-203F9EEA7B8F}" destId="{7649313A-1ACE-4E3C-9264-4FA54D23A190}" srcOrd="0" destOrd="0" presId="urn:microsoft.com/office/officeart/2005/8/layout/cycle2"/>
    <dgm:cxn modelId="{3BA77790-F422-490E-A14C-D454973B0CD5}" type="presOf" srcId="{0B4AFC13-CEC7-4E11-BE5F-61F405115BD6}" destId="{D38940E4-7346-44E1-8472-8ECA105DB6A0}" srcOrd="0" destOrd="0" presId="urn:microsoft.com/office/officeart/2005/8/layout/cycle2"/>
    <dgm:cxn modelId="{F61E211E-0098-4B64-93A1-A29AF3DC7153}" type="presOf" srcId="{5506090A-598C-4926-9486-203F9EEA7B8F}" destId="{AAC6BF7C-E0CC-4E96-A6CC-C9F5D0810EE2}" srcOrd="1" destOrd="0" presId="urn:microsoft.com/office/officeart/2005/8/layout/cycle2"/>
    <dgm:cxn modelId="{BCC4752A-61F0-4E49-8593-3110C871876C}" type="presOf" srcId="{CEC5464B-F411-4F89-9B8E-6FD57F0E469F}" destId="{CE2404DC-2264-4168-9A3E-390445BDF3E9}" srcOrd="1" destOrd="0" presId="urn:microsoft.com/office/officeart/2005/8/layout/cycle2"/>
    <dgm:cxn modelId="{35C48EA8-32B8-41EC-9C10-DD6C814BC743}" type="presParOf" srcId="{3313A662-6A7A-4FCD-BC0D-4A1038958654}" destId="{D38940E4-7346-44E1-8472-8ECA105DB6A0}" srcOrd="0" destOrd="0" presId="urn:microsoft.com/office/officeart/2005/8/layout/cycle2"/>
    <dgm:cxn modelId="{8D1963F3-FF9E-438F-A7C4-C39BD98DA560}" type="presParOf" srcId="{3313A662-6A7A-4FCD-BC0D-4A1038958654}" destId="{E205FC7C-9F06-42AD-9D07-402BEB4729BB}" srcOrd="1" destOrd="0" presId="urn:microsoft.com/office/officeart/2005/8/layout/cycle2"/>
    <dgm:cxn modelId="{2FD2CF46-CCA7-459A-B5BD-9BECD159D42C}" type="presParOf" srcId="{E205FC7C-9F06-42AD-9D07-402BEB4729BB}" destId="{CE2404DC-2264-4168-9A3E-390445BDF3E9}" srcOrd="0" destOrd="0" presId="urn:microsoft.com/office/officeart/2005/8/layout/cycle2"/>
    <dgm:cxn modelId="{A4C4B53E-D450-4F56-B494-2D699B88641D}" type="presParOf" srcId="{3313A662-6A7A-4FCD-BC0D-4A1038958654}" destId="{1CA2E2DF-449D-462A-8290-962E41FCDD09}" srcOrd="2" destOrd="0" presId="urn:microsoft.com/office/officeart/2005/8/layout/cycle2"/>
    <dgm:cxn modelId="{51A91DE8-526C-41BE-B054-CBFB80077D1E}" type="presParOf" srcId="{3313A662-6A7A-4FCD-BC0D-4A1038958654}" destId="{557FA85C-E5B2-4DC6-B02B-C36C5217D994}" srcOrd="3" destOrd="0" presId="urn:microsoft.com/office/officeart/2005/8/layout/cycle2"/>
    <dgm:cxn modelId="{07F42E4A-0BDF-40DF-AB4F-A08FD866C2FE}" type="presParOf" srcId="{557FA85C-E5B2-4DC6-B02B-C36C5217D994}" destId="{01815AC9-BAF3-49CA-B632-C066980FB6AD}" srcOrd="0" destOrd="0" presId="urn:microsoft.com/office/officeart/2005/8/layout/cycle2"/>
    <dgm:cxn modelId="{881EE99C-9D6F-4C0E-9A02-B3C07231947B}" type="presParOf" srcId="{3313A662-6A7A-4FCD-BC0D-4A1038958654}" destId="{56DC9C50-7846-4716-974A-F422318269C2}" srcOrd="4" destOrd="0" presId="urn:microsoft.com/office/officeart/2005/8/layout/cycle2"/>
    <dgm:cxn modelId="{05BB41BD-98B9-4A74-9991-B0AD84C6636F}" type="presParOf" srcId="{3313A662-6A7A-4FCD-BC0D-4A1038958654}" destId="{D6FF40DB-42D1-4CC2-9BA6-3E1EBA5ABB45}" srcOrd="5" destOrd="0" presId="urn:microsoft.com/office/officeart/2005/8/layout/cycle2"/>
    <dgm:cxn modelId="{CD752579-AF83-466F-833A-DC4AB16836FA}" type="presParOf" srcId="{D6FF40DB-42D1-4CC2-9BA6-3E1EBA5ABB45}" destId="{4A5E7FB4-2CE7-4308-9A1E-966827C28420}" srcOrd="0" destOrd="0" presId="urn:microsoft.com/office/officeart/2005/8/layout/cycle2"/>
    <dgm:cxn modelId="{196421CF-DDE5-4B87-BF35-B1863813DA75}" type="presParOf" srcId="{3313A662-6A7A-4FCD-BC0D-4A1038958654}" destId="{7CB1013C-712C-45EB-A153-88D37FA06E1C}" srcOrd="6" destOrd="0" presId="urn:microsoft.com/office/officeart/2005/8/layout/cycle2"/>
    <dgm:cxn modelId="{DB994D7F-E09A-4F7E-BF12-DC8DDB2F1A2F}" type="presParOf" srcId="{3313A662-6A7A-4FCD-BC0D-4A1038958654}" destId="{5083F4FC-77AB-494F-AD81-EDCF51E5742C}" srcOrd="7" destOrd="0" presId="urn:microsoft.com/office/officeart/2005/8/layout/cycle2"/>
    <dgm:cxn modelId="{8D131320-4152-46B1-B37A-B84DCB8C2D10}" type="presParOf" srcId="{5083F4FC-77AB-494F-AD81-EDCF51E5742C}" destId="{3B91F9F9-A19F-4F3F-9E68-CE4A028D97F2}" srcOrd="0" destOrd="0" presId="urn:microsoft.com/office/officeart/2005/8/layout/cycle2"/>
    <dgm:cxn modelId="{B1AD5943-E188-4282-8BA4-1E19E9ADDC6E}" type="presParOf" srcId="{3313A662-6A7A-4FCD-BC0D-4A1038958654}" destId="{B19EA097-EEE5-4F34-8D95-6EE224A146EA}" srcOrd="8" destOrd="0" presId="urn:microsoft.com/office/officeart/2005/8/layout/cycle2"/>
    <dgm:cxn modelId="{C3DF07F5-42E8-4C83-9244-5AEA91B9DF66}" type="presParOf" srcId="{3313A662-6A7A-4FCD-BC0D-4A1038958654}" destId="{7649313A-1ACE-4E3C-9264-4FA54D23A190}" srcOrd="9" destOrd="0" presId="urn:microsoft.com/office/officeart/2005/8/layout/cycle2"/>
    <dgm:cxn modelId="{EA412BC9-A9BF-4D85-B289-C3A23BE9ACDA}" type="presParOf" srcId="{7649313A-1ACE-4E3C-9264-4FA54D23A190}" destId="{AAC6BF7C-E0CC-4E96-A6CC-C9F5D0810EE2}" srcOrd="0" destOrd="0" presId="urn:microsoft.com/office/officeart/2005/8/layout/cycle2"/>
    <dgm:cxn modelId="{5959F90F-509C-46E9-B69A-591DF95D628B}" type="presParOf" srcId="{3313A662-6A7A-4FCD-BC0D-4A1038958654}" destId="{E76C3604-47FD-46D7-A7A0-822296413EF1}" srcOrd="10" destOrd="0" presId="urn:microsoft.com/office/officeart/2005/8/layout/cycle2"/>
    <dgm:cxn modelId="{364CADA8-474A-4F7E-85A8-B43B62ECE46D}" type="presParOf" srcId="{3313A662-6A7A-4FCD-BC0D-4A1038958654}" destId="{42AA9E36-B55E-4CEB-B2F8-1A8DF190F7A2}" srcOrd="11" destOrd="0" presId="urn:microsoft.com/office/officeart/2005/8/layout/cycle2"/>
    <dgm:cxn modelId="{7F514714-9F20-4A80-959A-ECCFEA83B713}" type="presParOf" srcId="{42AA9E36-B55E-4CEB-B2F8-1A8DF190F7A2}" destId="{0FAE2441-9F9B-4CFA-B535-33D266ACBF2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55933-F45A-4C8E-B55F-B93C8ABB203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95CC3-EB84-4097-94BA-A78DF548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63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55AD3-97A7-42AD-AC48-E207B7E6319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95CC3-EB84-4097-94BA-A78DF548ADA1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A0E36-BC9A-4D33-90A9-075AA15B4EF0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95CC3-EB84-4097-94BA-A78DF548ADA1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sive-ed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ka.dolgorukovo48.ru/index.php/obuchenie-detej-s-ovz/18-kak-komplektovat-klassy-gruppy-dlya-detej-s-ov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9" y="-242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7992888" cy="5184576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Городской семинар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для учителей-логопедов, старших воспитателей, педагогов-психологов</a:t>
            </a:r>
          </a:p>
          <a:p>
            <a:endParaRPr lang="ru-RU" sz="5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«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Организация психолого-педагогического сопровождения детей с ограниченными возможностями здоровья в условиях образовательной инклюзии»</a:t>
            </a:r>
          </a:p>
          <a:p>
            <a:endParaRPr lang="ru-RU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sz="2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Bookman Old Style" pitchFamily="18" charset="0"/>
              </a:rPr>
              <a:t>г.Ярославль 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Bookman Old Style" pitchFamily="18" charset="0"/>
              </a:rPr>
              <a:t>2019 г</a:t>
            </a:r>
          </a:p>
          <a:p>
            <a:endParaRPr lang="ru-RU" sz="33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sz="33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249153"/>
            <a:ext cx="74168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Муниципальное дошкольное образовательное учреждение «Детский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сад №2»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467544" y="692696"/>
            <a:ext cx="7272808" cy="112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НОРМАТИВНО-ПРАВОВУЮ  БАЗУ В ОБЛАСТИ ОБРАЗОВАНИЯ ЛИЦ С ОГРАНИЧЕННЫМИ ВОЗМОЖНОСТЯМИ ЗДОРОВЬЯ В РОССИЙСКОЙ ФЕДЕРАЦИИ  СОСТАВЛЯЮТ ДОКУМЕНТЫ НЕСКОЛЬКИХ УРОВНЕЙ:</a:t>
            </a: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683568" y="2060848"/>
            <a:ext cx="7974566" cy="363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Международные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(подписанные СССР или РФ)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(законы РФ, кодексы, правительственные постановления и распоряжения Правительства СССР или РФ)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Ведомственные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(документы Министерства образования)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Региональные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(документы  Департаментов образования)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Локальные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(документы ДОУ)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Wingdings" pitchFamily="2" charset="2"/>
              <a:buNone/>
            </a:pPr>
            <a:endParaRPr lang="ru-RU" sz="2000" dirty="0" smtClean="0"/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680043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4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787208" cy="214625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Bookman Old Style" pitchFamily="18" charset="0"/>
              </a:rPr>
              <a:t>Городской семинар</a:t>
            </a:r>
            <a:br>
              <a:rPr lang="ru-RU" sz="2000" dirty="0">
                <a:latin typeface="Bookman Old Style" pitchFamily="18" charset="0"/>
              </a:rPr>
            </a:br>
            <a:r>
              <a:rPr lang="ru-RU" sz="2000" dirty="0">
                <a:latin typeface="Bookman Old Style" pitchFamily="18" charset="0"/>
              </a:rPr>
              <a:t>для учителей-логопедов, старших воспитателей, педагогов-психологов</a:t>
            </a:r>
            <a:br>
              <a:rPr lang="ru-RU" sz="2000" dirty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«</a:t>
            </a:r>
            <a:r>
              <a:rPr lang="ru-RU" sz="2200" b="1" dirty="0">
                <a:latin typeface="Bookman Old Style" pitchFamily="18" charset="0"/>
              </a:rPr>
              <a:t>Организация психолого-педагогического сопровождения детей с ограниченными возможностями здоровья в условиях образовательной инклюзии»</a:t>
            </a:r>
            <a:r>
              <a:rPr lang="ru-RU" sz="4000" dirty="0">
                <a:latin typeface="Bookman Old Style" pitchFamily="18" charset="0"/>
              </a:rPr>
              <a:t/>
            </a:r>
            <a:br>
              <a:rPr lang="ru-RU" sz="4000" dirty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924944"/>
            <a:ext cx="8229600" cy="2448272"/>
          </a:xfrm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54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СПАСИБО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54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54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ВНИМАНИЕ</a:t>
            </a:r>
            <a:endParaRPr lang="ru-RU" sz="5400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2019 г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2"/>
            <a:ext cx="799288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«Всеобщая декларация  прав человека»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 10 декабря 1948 года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Статья 1.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Все люди рождаются свободными  и равными в своем достоинстве и правах»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6943512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dirty="0" smtClean="0">
                <a:latin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</a:rPr>
              <a:t> </a:t>
            </a:r>
            <a:r>
              <a:rPr lang="ru-RU" altLang="ru-RU" sz="2400" b="1" u="sng" dirty="0" smtClean="0">
                <a:latin typeface="Times New Roman" pitchFamily="18" charset="0"/>
              </a:rPr>
              <a:t>Федеральный закон от 3 мая 2012 г. № 46-ФЗ</a:t>
            </a:r>
            <a:br>
              <a:rPr lang="ru-RU" altLang="ru-RU" sz="2400" b="1" u="sng" dirty="0" smtClean="0">
                <a:latin typeface="Times New Roman" pitchFamily="18" charset="0"/>
              </a:rPr>
            </a:br>
            <a:r>
              <a:rPr lang="ru-RU" altLang="ru-RU" sz="2400" b="1" u="sng" dirty="0" smtClean="0">
                <a:latin typeface="Times New Roman" pitchFamily="18" charset="0"/>
              </a:rPr>
              <a:t>«О ратификации Конвенции о правах инвалидов»</a:t>
            </a:r>
            <a:br>
              <a:rPr lang="ru-RU" altLang="ru-RU" sz="2400" b="1" u="sng" dirty="0" smtClean="0">
                <a:latin typeface="Times New Roman" pitchFamily="18" charset="0"/>
              </a:rPr>
            </a:br>
            <a:endParaRPr lang="ru-RU" altLang="ru-RU" sz="2400" b="1" u="sng" dirty="0" smtClean="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729" y="1916832"/>
            <a:ext cx="8431735" cy="429160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200" b="1" i="1" dirty="0" smtClean="0">
                <a:latin typeface="Times New Roman" pitchFamily="18" charset="0"/>
                <a:cs typeface="Times New Roman" pitchFamily="18" charset="0"/>
              </a:rPr>
              <a:t>В соответствии с Конвенцией, образование должно быть направлено на:</a:t>
            </a:r>
            <a:endParaRPr lang="ru-RU" alt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развитие умственных и физических способностей в самом полном объеме;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доступ инвалидов к образованию в местах своего непосредственного проживания, при котором обеспечивается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разумное удовлетворение потребностей лица;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предоставление эффективных </a:t>
            </a:r>
            <a:r>
              <a:rPr lang="ru-RU" altLang="ru-RU" sz="2200" b="1" i="1" dirty="0" smtClean="0">
                <a:latin typeface="Times New Roman" pitchFamily="18" charset="0"/>
                <a:cs typeface="Times New Roman" pitchFamily="18" charset="0"/>
              </a:rPr>
              <a:t>мер индивидуальной поддержки в общей системе образования, облегчающих процесс обучения;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Статья 24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. ….государство обязано обеспечить равный доступ для всех детей с инвалидностью к образованию, и это должно происходить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путем обеспечения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инклюзивности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системы образования.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021911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476672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Федеральные документы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799" y="1556792"/>
            <a:ext cx="7807609" cy="46805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Конституция РФ 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1993 г</a:t>
            </a:r>
          </a:p>
          <a:p>
            <a:pPr eaLnBrk="1" hangingPunct="1">
              <a:defRPr/>
            </a:pP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Федеральный закон от 29 декабря 2012 г. № 273-ФЗ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  <a:p>
            <a:pPr>
              <a:defRPr/>
            </a:pP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Федеральные законы от 24 ноября 1995 г. 181-ФЗ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«О социальной защите инвалидов в Российской Федерации»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от 24 июня 1999г. № 120-ФЗ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« Об основах системы профилактики безнадзорности и правонарушений несовершеннолетних»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от 24 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июля 1998г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124-ФЗ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« Об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основных гарантиях прав ребенка в Российской Федерации»,</a:t>
            </a:r>
          </a:p>
          <a:p>
            <a:pPr>
              <a:defRPr/>
            </a:pP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От 6 октября 1999 г. № 184-ФЗ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«Об общих принципах организации законодательных (представительных) и исполнительных органов государственной власти субъектов Российской Федерации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defRPr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764237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970" y="692696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Федеральные документы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538" y="2204864"/>
            <a:ext cx="7281814" cy="3456384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Главным федеральным актом России является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Конституция РФ 1993 г</a:t>
            </a:r>
          </a:p>
          <a:p>
            <a:pPr marL="0" indent="0" eaLnBrk="1" hangingPunct="1">
              <a:buNone/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Статья 43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Конституции РФ гласит</a:t>
            </a:r>
          </a:p>
          <a:p>
            <a:pPr marL="0" indent="0" algn="ctr" eaLnBrk="1" hangingPunct="1">
              <a:buNone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«Каждый имеет право на образование»</a:t>
            </a:r>
          </a:p>
          <a:p>
            <a:pPr marL="0" indent="0" algn="ctr" eaLnBrk="1" hangingPunct="1">
              <a:buNone/>
              <a:defRPr/>
            </a:pPr>
            <a:endParaRPr lang="ru-RU" altLang="ru-RU" sz="3600" dirty="0" smtClean="0">
              <a:hlinkClick r:id="rId3"/>
            </a:endParaRPr>
          </a:p>
          <a:p>
            <a:pPr algn="ctr" eaLnBrk="1" hangingPunct="1">
              <a:defRPr/>
            </a:pPr>
            <a:endParaRPr lang="ru-RU" alt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2985434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988840"/>
            <a:ext cx="7715199" cy="475252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altLang="ru-RU" sz="2600" b="1" dirty="0">
                <a:latin typeface="Times New Roman" pitchFamily="18" charset="0"/>
              </a:rPr>
              <a:t>обучающийся с ограниченными возможностями здоровья</a:t>
            </a:r>
            <a:r>
              <a:rPr lang="ru-RU" altLang="ru-RU" sz="2600" dirty="0">
                <a:latin typeface="Times New Roman" pitchFamily="18" charset="0"/>
              </a:rPr>
              <a:t> </a:t>
            </a:r>
            <a:r>
              <a:rPr lang="ru-RU" altLang="ru-RU" sz="2600" dirty="0" smtClean="0">
                <a:latin typeface="Times New Roman" pitchFamily="18" charset="0"/>
              </a:rPr>
              <a:t>– </a:t>
            </a:r>
          </a:p>
          <a:p>
            <a:pPr marL="0" indent="0">
              <a:lnSpc>
                <a:spcPct val="110000"/>
              </a:lnSpc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600" dirty="0" smtClean="0">
                <a:latin typeface="Times New Roman" pitchFamily="18" charset="0"/>
              </a:rPr>
              <a:t>     физическое </a:t>
            </a:r>
            <a:r>
              <a:rPr lang="ru-RU" altLang="ru-RU" sz="2600" dirty="0">
                <a:latin typeface="Times New Roman" pitchFamily="18" charset="0"/>
              </a:rPr>
              <a:t>лицо, имеющее недостатки в физическом и (или) </a:t>
            </a:r>
            <a:r>
              <a:rPr lang="ru-RU" altLang="ru-RU" sz="2600" dirty="0" smtClean="0">
                <a:latin typeface="Times New Roman" pitchFamily="18" charset="0"/>
              </a:rPr>
              <a:t>    психологическом </a:t>
            </a:r>
            <a:r>
              <a:rPr lang="ru-RU" altLang="ru-RU" sz="2600" dirty="0">
                <a:latin typeface="Times New Roman" pitchFamily="18" charset="0"/>
              </a:rPr>
              <a:t>развитии, подтвержденные </a:t>
            </a:r>
            <a:r>
              <a:rPr lang="ru-RU" altLang="ru-RU" sz="2600" dirty="0" err="1" smtClean="0">
                <a:latin typeface="Times New Roman" pitchFamily="18" charset="0"/>
              </a:rPr>
              <a:t>психолого-медико</a:t>
            </a:r>
            <a:r>
              <a:rPr lang="ru-RU" altLang="ru-RU" sz="2600" dirty="0" smtClean="0">
                <a:latin typeface="Times New Roman" pitchFamily="18" charset="0"/>
              </a:rPr>
              <a:t> -педагогической </a:t>
            </a:r>
            <a:r>
              <a:rPr lang="ru-RU" altLang="ru-RU" sz="2600" dirty="0">
                <a:latin typeface="Times New Roman" pitchFamily="18" charset="0"/>
              </a:rPr>
              <a:t>комиссией и препятствующие получению </a:t>
            </a:r>
            <a:endParaRPr lang="ru-RU" altLang="ru-RU" sz="2600" dirty="0" smtClean="0">
              <a:latin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600" dirty="0">
                <a:latin typeface="Times New Roman" pitchFamily="18" charset="0"/>
              </a:rPr>
              <a:t> </a:t>
            </a:r>
            <a:r>
              <a:rPr lang="ru-RU" altLang="ru-RU" sz="2600" dirty="0" smtClean="0">
                <a:latin typeface="Times New Roman" pitchFamily="18" charset="0"/>
              </a:rPr>
              <a:t>    образования </a:t>
            </a:r>
            <a:r>
              <a:rPr lang="ru-RU" altLang="ru-RU" sz="2600" dirty="0">
                <a:latin typeface="Times New Roman" pitchFamily="18" charset="0"/>
              </a:rPr>
              <a:t>без создания специальных </a:t>
            </a:r>
            <a:r>
              <a:rPr lang="ru-RU" altLang="ru-RU" sz="2600" dirty="0" smtClean="0">
                <a:latin typeface="Times New Roman" pitchFamily="18" charset="0"/>
              </a:rPr>
              <a:t>условий</a:t>
            </a:r>
          </a:p>
          <a:p>
            <a:pPr marL="0" indent="0">
              <a:spcBef>
                <a:spcPts val="0"/>
              </a:spcBef>
              <a:buNone/>
            </a:pPr>
            <a:endParaRPr lang="ru-RU" altLang="ru-RU" sz="2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600" b="1" dirty="0" smtClean="0">
                <a:latin typeface="Times New Roman" pitchFamily="18" charset="0"/>
              </a:rPr>
              <a:t>инклюзивное </a:t>
            </a:r>
            <a:r>
              <a:rPr lang="ru-RU" altLang="ru-RU" sz="2600" b="1" dirty="0">
                <a:latin typeface="Times New Roman" pitchFamily="18" charset="0"/>
              </a:rPr>
              <a:t>образование </a:t>
            </a:r>
            <a:r>
              <a:rPr lang="ru-RU" altLang="ru-RU" sz="2600" b="1" dirty="0" smtClean="0">
                <a:latin typeface="Times New Roman" pitchFamily="18" charset="0"/>
              </a:rPr>
              <a:t>– </a:t>
            </a:r>
          </a:p>
          <a:p>
            <a:pPr marL="0" indent="0">
              <a:spcBef>
                <a:spcPts val="0"/>
              </a:spcBef>
              <a:buNone/>
            </a:pPr>
            <a:endParaRPr lang="ru-RU" altLang="ru-RU" sz="2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ru-RU" altLang="ru-RU" sz="2600" dirty="0" smtClean="0">
                <a:latin typeface="Times New Roman" pitchFamily="18" charset="0"/>
              </a:rPr>
              <a:t>обеспечение </a:t>
            </a:r>
            <a:r>
              <a:rPr lang="ru-RU" altLang="ru-RU" sz="2600" dirty="0">
                <a:latin typeface="Times New Roman" pitchFamily="18" charset="0"/>
              </a:rPr>
              <a:t>равного доступа к образованию для всех </a:t>
            </a:r>
            <a:endParaRPr lang="ru-RU" altLang="ru-RU" sz="2600" dirty="0" smtClean="0">
              <a:latin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600" dirty="0">
                <a:latin typeface="Times New Roman" pitchFamily="18" charset="0"/>
              </a:rPr>
              <a:t> </a:t>
            </a:r>
            <a:r>
              <a:rPr lang="ru-RU" altLang="ru-RU" sz="2600" dirty="0" smtClean="0">
                <a:latin typeface="Times New Roman" pitchFamily="18" charset="0"/>
              </a:rPr>
              <a:t>    обучающихся </a:t>
            </a:r>
            <a:r>
              <a:rPr lang="ru-RU" altLang="ru-RU" sz="2600" dirty="0">
                <a:latin typeface="Times New Roman" pitchFamily="18" charset="0"/>
              </a:rPr>
              <a:t>с учетом разнообразия особых </a:t>
            </a:r>
            <a:r>
              <a:rPr lang="ru-RU" altLang="ru-RU" sz="2600" dirty="0" smtClean="0">
                <a:latin typeface="Times New Roman" pitchFamily="18" charset="0"/>
              </a:rPr>
              <a:t>образовательных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600" dirty="0">
                <a:latin typeface="Times New Roman" pitchFamily="18" charset="0"/>
              </a:rPr>
              <a:t> </a:t>
            </a:r>
            <a:r>
              <a:rPr lang="ru-RU" altLang="ru-RU" sz="2600" dirty="0" smtClean="0">
                <a:latin typeface="Times New Roman" pitchFamily="18" charset="0"/>
              </a:rPr>
              <a:t>    потребностей </a:t>
            </a:r>
            <a:r>
              <a:rPr lang="ru-RU" altLang="ru-RU" sz="2600" dirty="0">
                <a:latin typeface="Times New Roman" pitchFamily="18" charset="0"/>
              </a:rPr>
              <a:t>и индивидуальных возможностей;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2600" dirty="0" smtClean="0">
              <a:latin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1600" dirty="0">
              <a:latin typeface="Times New Roman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704"/>
            <a:ext cx="7440324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Федеральный закон от 29.12.2012 № 273-ФЗ</a:t>
            </a:r>
            <a:b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3323662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3145" cy="1714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статья 42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5" y="2442015"/>
            <a:ext cx="8404279" cy="36808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Психолого-педагогическая, медицинская и социальная помощь включает в себя:</a:t>
            </a:r>
          </a:p>
          <a:p>
            <a:pPr marL="457200" indent="-457200"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консультирование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обучающихся, их родителей (законных представителей) и педагогических работников; </a:t>
            </a:r>
          </a:p>
          <a:p>
            <a:pPr marL="457200" indent="-457200">
              <a:buAutoNum type="arabicPeriod"/>
            </a:pP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развивающие и компенсирующие занятия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обучающимися, логопедическую помощь обучающимся;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комплекс реабилитационных и других медицинских мероприятий;</a:t>
            </a:r>
          </a:p>
          <a:p>
            <a:pPr marL="457200" indent="-457200"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помощь обучающимся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профориентации, получении профессии и социальной адаптации.</a:t>
            </a:r>
          </a:p>
          <a:p>
            <a:pPr marL="457200" indent="-4572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436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48680"/>
            <a:ext cx="7592753" cy="942134"/>
          </a:xfrm>
        </p:spPr>
        <p:txBody>
          <a:bodyPr anchor="b">
            <a:normAutofit fontScale="90000"/>
          </a:bodyPr>
          <a:lstStyle/>
          <a:p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4000" b="1" u="sng" dirty="0" smtClean="0"/>
              <a:t/>
            </a:r>
            <a:br>
              <a:rPr lang="ru-RU" altLang="ru-RU" sz="4000" b="1" u="sng" dirty="0" smtClean="0"/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> </a:t>
            </a:r>
            <a: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  <a:t>Национальная стратегия действий в интересах детей на 2018 - 2027 годы</a:t>
            </a:r>
            <a:b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i="1" dirty="0" smtClean="0">
                <a:latin typeface="Times New Roman" pitchFamily="18" charset="0"/>
                <a:cs typeface="Times New Roman" pitchFamily="18" charset="0"/>
              </a:rPr>
              <a:t>(утв. Указом Президента РФ от 29 мая 2017 г. № 240)</a:t>
            </a:r>
            <a:endParaRPr lang="ru-RU" alt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7632848" cy="4824536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dirty="0" smtClean="0"/>
              <a:t>	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Предусматривает меры: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400" b="1" dirty="0" smtClean="0"/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Законодательного закрепления обеспечения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равного доступа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детей-инвалидов и детей с ограниченными возможностями здоровья к качественному образованию всех уровней, гарантированной реализации их права на инклюзивное образование по месту жительства, а также соблюдения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права родителей на выбор образовательного учреждения и формы обучения для ребенка.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Нормативно-правового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регулирования порядка финансирования расходов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необходимых для адресной поддержки инклюзивного обучения и социального обеспечения детей-инвалидов и детей с ограниченными возможностями здоровья.</a:t>
            </a:r>
          </a:p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Внедрения эффективного механизма борьбы с дискриминацией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 сфере образования для детей-инвалидов и детей с ограниченными возможностями здоровья в случае нарушения их права на инклюзивное 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653108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7612335" cy="94082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Нормативно - правовые документы МДОУ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7776864" cy="4968552"/>
          </a:xfrm>
        </p:spPr>
        <p:txBody>
          <a:bodyPr anchor="t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 организации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педагогического сопровождения детей с ОВЗ, детей инвалидов в МДОУ;</a:t>
            </a: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 организации деятельности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педагогического консилиума  МДОУ;</a:t>
            </a: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о группе (группах) комбинированной направленности в МДОУ;</a:t>
            </a: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структуре, порядке разработки и реализации адаптированной образовательной программы МДОУ;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Char char="-"/>
            </a:pPr>
            <a:endParaRPr lang="ru-RU" sz="2400" dirty="0" smtClean="0"/>
          </a:p>
          <a:p>
            <a:pPr marL="0" indent="0" algn="just">
              <a:buFontTx/>
              <a:buChar char="-"/>
            </a:pPr>
            <a:endParaRPr lang="ru-RU" sz="2800" dirty="0" smtClean="0"/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561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4006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sz="4600" dirty="0" smtClean="0"/>
          </a:p>
          <a:p>
            <a:pPr algn="ctr">
              <a:buNone/>
            </a:pPr>
            <a:endParaRPr lang="ru-RU" sz="4600" dirty="0" smtClean="0"/>
          </a:p>
          <a:p>
            <a:pPr algn="ctr">
              <a:buNone/>
            </a:pPr>
            <a:r>
              <a:rPr lang="ru-RU" sz="1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«Организация психолого-педагогического сопровождения</a:t>
            </a:r>
          </a:p>
          <a:p>
            <a:pPr algn="ctr">
              <a:buNone/>
            </a:pPr>
            <a:r>
              <a:rPr lang="ru-RU" sz="1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детей с ОВЗ, детей-инвалидов в условиях образовательной инклюзии в ДОУ»</a:t>
            </a:r>
            <a:endParaRPr lang="ru-RU" sz="7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endParaRPr lang="ru-RU" sz="4000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sz="2800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sz="4000" dirty="0" smtClean="0">
              <a:latin typeface="Bookman Old Style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pPr algn="r">
              <a:buNone/>
            </a:pPr>
            <a:r>
              <a:rPr lang="ru-RU" sz="5500" dirty="0" smtClean="0">
                <a:latin typeface="Bookman Old Style" pitchFamily="18" charset="0"/>
              </a:rPr>
              <a:t>Выступление учителя-логопеда</a:t>
            </a:r>
          </a:p>
          <a:p>
            <a:pPr algn="r">
              <a:buNone/>
            </a:pPr>
            <a:r>
              <a:rPr lang="ru-RU" sz="5500" dirty="0" smtClean="0">
                <a:latin typeface="Bookman Old Style" pitchFamily="18" charset="0"/>
              </a:rPr>
              <a:t>высшей квалификационной</a:t>
            </a:r>
          </a:p>
          <a:p>
            <a:pPr algn="r">
              <a:buNone/>
            </a:pPr>
            <a:r>
              <a:rPr lang="ru-RU" sz="5500" dirty="0" smtClean="0">
                <a:latin typeface="Bookman Old Style" pitchFamily="18" charset="0"/>
              </a:rPr>
              <a:t> категории  </a:t>
            </a:r>
          </a:p>
          <a:p>
            <a:pPr algn="r">
              <a:buNone/>
            </a:pPr>
            <a:r>
              <a:rPr lang="ru-RU" sz="5500" dirty="0" smtClean="0">
                <a:latin typeface="Bookman Old Style" pitchFamily="18" charset="0"/>
              </a:rPr>
              <a:t>МДОУ «Детский сад № 148»</a:t>
            </a:r>
          </a:p>
          <a:p>
            <a:pPr algn="r">
              <a:buNone/>
            </a:pPr>
            <a:r>
              <a:rPr lang="ru-RU" sz="5500" dirty="0" smtClean="0">
                <a:latin typeface="Bookman Old Style" pitchFamily="18" charset="0"/>
              </a:rPr>
              <a:t> </a:t>
            </a:r>
            <a:r>
              <a:rPr lang="ru-RU" sz="5500" b="1" i="1" dirty="0" smtClean="0">
                <a:latin typeface="Bookman Old Style" pitchFamily="18" charset="0"/>
              </a:rPr>
              <a:t>Ершовой Е.А.</a:t>
            </a:r>
            <a:endParaRPr lang="ru-RU" sz="5500" b="1" dirty="0">
              <a:latin typeface="Bookman Old Style" pitchFamily="18" charset="0"/>
            </a:endParaRPr>
          </a:p>
        </p:txBody>
      </p:sp>
      <p:pic>
        <p:nvPicPr>
          <p:cNvPr id="4" name="Picture 6" descr="https://davydova-coach.ru/wp-content/uploads/2016/04/o-podderzhk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688656" cy="245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8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0" y="717882"/>
            <a:ext cx="7869560" cy="5400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700" dirty="0" smtClean="0">
                <a:latin typeface="Bookman Old Style" pitchFamily="18" charset="0"/>
              </a:rPr>
              <a:t>Отчет о деятельности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700" dirty="0" smtClean="0">
                <a:latin typeface="Bookman Old Style" pitchFamily="18" charset="0"/>
              </a:rPr>
              <a:t>муниципальной инновационной площадки</a:t>
            </a:r>
          </a:p>
          <a:p>
            <a:pPr algn="ctr">
              <a:lnSpc>
                <a:spcPct val="80000"/>
              </a:lnSpc>
              <a:buNone/>
            </a:pPr>
            <a:endParaRPr lang="ru-RU" sz="2700" dirty="0" smtClean="0">
              <a:latin typeface="Bookman Old Style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«Организация психолого-педагогического сопровождения детей с ограниченными возможностями здоровья в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услов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иях образовательной инклюзии»</a:t>
            </a: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endParaRPr lang="ru-RU" sz="2800" dirty="0" smtClean="0">
              <a:latin typeface="Bookman Old Style" pitchFamily="18" charset="0"/>
            </a:endParaRPr>
          </a:p>
          <a:p>
            <a:pPr algn="r">
              <a:buNone/>
            </a:pPr>
            <a:endParaRPr lang="ru-RU" sz="1800" dirty="0" smtClean="0">
              <a:latin typeface="Bookman Old Style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1800" dirty="0" smtClean="0">
                <a:latin typeface="Bookman Old Style" pitchFamily="18" charset="0"/>
              </a:rPr>
              <a:t>Выступление  методиста ГЦРО 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dirty="0" smtClean="0">
                <a:latin typeface="Bookman Old Style" pitchFamily="18" charset="0"/>
              </a:rPr>
              <a:t>учителя-логопеда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dirty="0" smtClean="0">
                <a:latin typeface="Bookman Old Style" pitchFamily="18" charset="0"/>
              </a:rPr>
              <a:t>высшей квалификационной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dirty="0" smtClean="0">
                <a:latin typeface="Bookman Old Style" pitchFamily="18" charset="0"/>
              </a:rPr>
              <a:t> категории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dirty="0" smtClean="0">
                <a:latin typeface="Bookman Old Style" pitchFamily="18" charset="0"/>
              </a:rPr>
              <a:t>МДОУ «Детский сад №78»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dirty="0" smtClean="0">
                <a:latin typeface="Bookman Old Style" pitchFamily="18" charset="0"/>
              </a:rPr>
              <a:t>  </a:t>
            </a:r>
            <a:r>
              <a:rPr lang="ru-RU" sz="1800" b="1" i="1" dirty="0" err="1" smtClean="0">
                <a:latin typeface="Bookman Old Style" pitchFamily="18" charset="0"/>
              </a:rPr>
              <a:t>Криулевой</a:t>
            </a:r>
            <a:r>
              <a:rPr lang="ru-RU" sz="1800" b="1" i="1" dirty="0" smtClean="0">
                <a:latin typeface="Bookman Old Style" pitchFamily="18" charset="0"/>
              </a:rPr>
              <a:t> М.Г. </a:t>
            </a:r>
          </a:p>
          <a:p>
            <a:pPr algn="ctr"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5" name="Picture 2" descr="https://d2gg9evh47fn9z.cloudfront.net/800px_COLOURBOX421464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23042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4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698477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сопровождение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757118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 smtClean="0">
                <a:latin typeface="Bookman Old Style" pitchFamily="18" charset="0"/>
                <a:cs typeface="Times New Roman" pitchFamily="18" charset="0"/>
              </a:rPr>
              <a:t>   может рассматриваться как особая форма психолого-педагогической практики, предполагающей соучастие взрослого в индивидуальном развитии ребёнка посредством отслеживания (диагностики) процесса созревания, роста и формирования необходимых способностей, позволяющих ребёнку решать задачи возраста с опорой на собственные ресурсы.</a:t>
            </a:r>
          </a:p>
          <a:p>
            <a:pPr algn="r">
              <a:buNone/>
            </a:pPr>
            <a:r>
              <a:rPr lang="ru-RU" sz="3000" b="1" i="1" dirty="0" smtClean="0">
                <a:latin typeface="Bookman Old Style" pitchFamily="18" charset="0"/>
                <a:cs typeface="Times New Roman" pitchFamily="18" charset="0"/>
              </a:rPr>
              <a:t>(Н.В. </a:t>
            </a:r>
            <a:r>
              <a:rPr lang="ru-RU" sz="3000" b="1" i="1" dirty="0" err="1" smtClean="0">
                <a:latin typeface="Bookman Old Style" pitchFamily="18" charset="0"/>
                <a:cs typeface="Times New Roman" pitchFamily="18" charset="0"/>
              </a:rPr>
              <a:t>Новоторцева</a:t>
            </a:r>
            <a:r>
              <a:rPr lang="ru-RU" sz="3000" b="1" i="1" dirty="0" smtClean="0">
                <a:latin typeface="Bookman Old Style" pitchFamily="18" charset="0"/>
                <a:cs typeface="Times New Roman" pitchFamily="18" charset="0"/>
              </a:rPr>
              <a:t>, Э.Н. </a:t>
            </a:r>
            <a:r>
              <a:rPr lang="ru-RU" sz="3000" b="1" i="1" dirty="0" err="1" smtClean="0">
                <a:latin typeface="Bookman Old Style" pitchFamily="18" charset="0"/>
                <a:cs typeface="Times New Roman" pitchFamily="18" charset="0"/>
              </a:rPr>
              <a:t>Макшанцева</a:t>
            </a:r>
            <a:r>
              <a:rPr lang="ru-RU" sz="3000" b="1" i="1" dirty="0" smtClean="0">
                <a:latin typeface="Bookman Old Style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9302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психолого-медико-педагогического сопровождения детей с ОВЗ и детей-инвалидов в условиях дошкольной образовательной организации регламентируется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852936"/>
            <a:ext cx="8363272" cy="3273227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Положением «Об организации </a:t>
            </a:r>
            <a:r>
              <a:rPr lang="ru-RU" sz="2800" dirty="0" err="1" smtClean="0">
                <a:latin typeface="Bookman Old Style" pitchFamily="18" charset="0"/>
                <a:cs typeface="Times New Roman" pitchFamily="18" charset="0"/>
              </a:rPr>
              <a:t>психолого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Bookman Old Style" pitchFamily="18" charset="0"/>
                <a:cs typeface="Times New Roman" pitchFamily="18" charset="0"/>
              </a:rPr>
              <a:t>медико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-педагогического сопровождения детей с ограниченными возможностями здоровья и детей-инвалидов в условиях дошкольной образовательной организации»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5987008" cy="85010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Bookman Old Style" pitchFamily="18" charset="0"/>
                <a:cs typeface="Times New Roman" pitchFamily="18" charset="0"/>
              </a:rPr>
              <a:t>Цель:</a:t>
            </a:r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844824"/>
            <a:ext cx="8003232" cy="4497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создание комплекса образовательных, медицинских, просветительских, диагностических и коррекционных мероприятий, направленных на создание условий для успешного развития, обучения и социализации детей с ОВЗ и детей-инвалидов.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5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92211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Bookman Old Style" pitchFamily="18" charset="0"/>
                <a:cs typeface="Times New Roman" pitchFamily="18" charset="0"/>
              </a:rPr>
              <a:t>Задачи:</a:t>
            </a:r>
            <a:endParaRPr lang="ru-RU" sz="40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7848872" cy="5328592"/>
          </a:xfrm>
        </p:spPr>
        <p:txBody>
          <a:bodyPr>
            <a:normAutofit fontScale="25000" lnSpcReduction="20000"/>
          </a:bodyPr>
          <a:lstStyle/>
          <a:p>
            <a:pPr lvl="0" fontAlgn="base"/>
            <a:r>
              <a:rPr lang="ru-RU" sz="8000" dirty="0" smtClean="0">
                <a:latin typeface="Bookman Old Style" pitchFamily="18" charset="0"/>
                <a:cs typeface="Times New Roman" pitchFamily="18" charset="0"/>
              </a:rPr>
              <a:t>защита прав и интересов обучающихся;</a:t>
            </a:r>
          </a:p>
          <a:p>
            <a:pPr lvl="0" fontAlgn="base">
              <a:buNone/>
            </a:pPr>
            <a:endParaRPr lang="ru-RU" sz="8000" dirty="0" smtClean="0">
              <a:latin typeface="Bookman Old Style" pitchFamily="18" charset="0"/>
              <a:cs typeface="Times New Roman" pitchFamily="18" charset="0"/>
            </a:endParaRPr>
          </a:p>
          <a:p>
            <a:pPr lvl="0" fontAlgn="base"/>
            <a:r>
              <a:rPr lang="ru-RU" sz="8000" dirty="0" smtClean="0">
                <a:latin typeface="Bookman Old Style" pitchFamily="18" charset="0"/>
                <a:cs typeface="Times New Roman" pitchFamily="18" charset="0"/>
              </a:rPr>
              <a:t>обеспечение безопасных и комфортных условий развития и обучения, поддержки в решении психолого-педагогических и медико-социальных проблем;</a:t>
            </a:r>
          </a:p>
          <a:p>
            <a:pPr lvl="0" fontAlgn="base">
              <a:buNone/>
            </a:pPr>
            <a:endParaRPr lang="ru-RU" sz="8000" dirty="0" smtClean="0">
              <a:latin typeface="Bookman Old Style" pitchFamily="18" charset="0"/>
              <a:cs typeface="Times New Roman" pitchFamily="18" charset="0"/>
            </a:endParaRPr>
          </a:p>
          <a:p>
            <a:pPr lvl="0" fontAlgn="base"/>
            <a:r>
              <a:rPr lang="ru-RU" sz="8000" dirty="0" smtClean="0">
                <a:latin typeface="Bookman Old Style" pitchFamily="18" charset="0"/>
                <a:cs typeface="Times New Roman" pitchFamily="18" charset="0"/>
              </a:rPr>
              <a:t>реализация потенциальных возможностей обучающихся с ОВЗ и детей-инвалидов, их благоприятной социализации;</a:t>
            </a:r>
          </a:p>
          <a:p>
            <a:pPr lvl="0" fontAlgn="base">
              <a:buNone/>
            </a:pPr>
            <a:endParaRPr lang="ru-RU" sz="8000" dirty="0" smtClean="0">
              <a:latin typeface="Bookman Old Style" pitchFamily="18" charset="0"/>
              <a:cs typeface="Times New Roman" pitchFamily="18" charset="0"/>
            </a:endParaRPr>
          </a:p>
          <a:p>
            <a:pPr lvl="0" fontAlgn="base"/>
            <a:r>
              <a:rPr lang="ru-RU" sz="8000" dirty="0" smtClean="0">
                <a:latin typeface="Bookman Old Style" pitchFamily="18" charset="0"/>
                <a:cs typeface="Times New Roman" pitchFamily="18" charset="0"/>
              </a:rPr>
              <a:t>участие в разработке индивидуальных программ сопровождения адекватных возможностям и способностям обучающихся с ОВЗ и детей- инвалидов;</a:t>
            </a:r>
          </a:p>
          <a:p>
            <a:pPr lvl="0" fontAlgn="base">
              <a:buNone/>
            </a:pPr>
            <a:endParaRPr lang="ru-RU" sz="8000" dirty="0" smtClean="0">
              <a:latin typeface="Bookman Old Style" pitchFamily="18" charset="0"/>
              <a:cs typeface="Times New Roman" pitchFamily="18" charset="0"/>
            </a:endParaRPr>
          </a:p>
          <a:p>
            <a:pPr lvl="0" fontAlgn="base"/>
            <a:r>
              <a:rPr lang="ru-RU" sz="8000" dirty="0" smtClean="0">
                <a:latin typeface="Bookman Old Style" pitchFamily="18" charset="0"/>
                <a:cs typeface="Times New Roman" pitchFamily="18" charset="0"/>
              </a:rPr>
              <a:t>проведение консультативно-просветительской работы среди всех участников образовательного процесса;</a:t>
            </a:r>
          </a:p>
          <a:p>
            <a:pPr lvl="0" fontAlgn="base">
              <a:buNone/>
            </a:pPr>
            <a:endParaRPr lang="ru-RU" sz="8000" dirty="0" smtClean="0">
              <a:latin typeface="Bookman Old Style" pitchFamily="18" charset="0"/>
              <a:cs typeface="Times New Roman" pitchFamily="18" charset="0"/>
            </a:endParaRPr>
          </a:p>
          <a:p>
            <a:pPr lvl="0" fontAlgn="base"/>
            <a:r>
              <a:rPr lang="ru-RU" sz="8000" dirty="0" smtClean="0">
                <a:latin typeface="Bookman Old Style" pitchFamily="18" charset="0"/>
                <a:cs typeface="Times New Roman" pitchFamily="18" charset="0"/>
              </a:rPr>
              <a:t>участие в экспертизе образовательных программ и проектов, учебно-методических пособий и т.д.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340" y="-252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Группа 41"/>
          <p:cNvGrpSpPr/>
          <p:nvPr/>
        </p:nvGrpSpPr>
        <p:grpSpPr>
          <a:xfrm>
            <a:off x="221974" y="728700"/>
            <a:ext cx="8676456" cy="5400600"/>
            <a:chOff x="323528" y="332656"/>
            <a:chExt cx="8676456" cy="54006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051720" y="332656"/>
              <a:ext cx="4968552" cy="136815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Bookman Old Style" pitchFamily="18" charset="0"/>
                  <a:cs typeface="Times New Roman" pitchFamily="18" charset="0"/>
                </a:rPr>
                <a:t>Направления деятельности</a:t>
              </a:r>
              <a:endParaRPr lang="ru-RU" sz="2800" b="1" dirty="0">
                <a:latin typeface="Bookman Old Style" pitchFamily="18" charset="0"/>
                <a:cs typeface="Times New Roman" pitchFamily="18" charset="0"/>
              </a:endParaRP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323528" y="1844824"/>
              <a:ext cx="8676456" cy="3888432"/>
              <a:chOff x="323528" y="1844824"/>
              <a:chExt cx="8676456" cy="3888432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323528" y="2348880"/>
                <a:ext cx="2304256" cy="720080"/>
              </a:xfrm>
              <a:prstGeom prst="roundRect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latin typeface="Bookman Old Style" pitchFamily="18" charset="0"/>
                    <a:cs typeface="Times New Roman" pitchFamily="18" charset="0"/>
                  </a:rPr>
                  <a:t>Организационная</a:t>
                </a:r>
                <a:endParaRPr lang="ru-RU" sz="1600" b="1" dirty="0">
                  <a:latin typeface="Bookman Old Style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539552" y="3284984"/>
                <a:ext cx="2232248" cy="720080"/>
              </a:xfrm>
              <a:prstGeom prst="roundRect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latin typeface="Bookman Old Style" pitchFamily="18" charset="0"/>
                    <a:cs typeface="Times New Roman" pitchFamily="18" charset="0"/>
                  </a:rPr>
                  <a:t>Диагностическая</a:t>
                </a:r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1835696" y="4149080"/>
                <a:ext cx="1944216" cy="720080"/>
              </a:xfrm>
              <a:prstGeom prst="roundRect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latin typeface="Bookman Old Style" pitchFamily="18" charset="0"/>
                    <a:cs typeface="Times New Roman" pitchFamily="18" charset="0"/>
                  </a:rPr>
                  <a:t>Коррекционно-развивающая</a:t>
                </a: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419872" y="5013176"/>
                <a:ext cx="2520280" cy="720080"/>
              </a:xfrm>
              <a:prstGeom prst="roundRect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latin typeface="Bookman Old Style" pitchFamily="18" charset="0"/>
                    <a:cs typeface="Times New Roman" pitchFamily="18" charset="0"/>
                  </a:rPr>
                  <a:t>Консультационная</a:t>
                </a:r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5724128" y="4149080"/>
                <a:ext cx="1800200" cy="720080"/>
              </a:xfrm>
              <a:prstGeom prst="roundRect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latin typeface="Bookman Old Style" pitchFamily="18" charset="0"/>
                    <a:cs typeface="Times New Roman" pitchFamily="18" charset="0"/>
                  </a:rPr>
                  <a:t>Медицинская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660232" y="3284984"/>
                <a:ext cx="1872208" cy="720080"/>
              </a:xfrm>
              <a:prstGeom prst="roundRect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latin typeface="Bookman Old Style" pitchFamily="18" charset="0"/>
                    <a:cs typeface="Times New Roman" pitchFamily="18" charset="0"/>
                  </a:rPr>
                  <a:t>Методическая</a:t>
                </a: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6660232" y="2276872"/>
                <a:ext cx="2339752" cy="792088"/>
              </a:xfrm>
              <a:prstGeom prst="roundRect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latin typeface="Bookman Old Style" pitchFamily="18" charset="0"/>
                    <a:cs typeface="Times New Roman" pitchFamily="18" charset="0"/>
                  </a:rPr>
                  <a:t>Информационная и профилактическая</a:t>
                </a:r>
                <a:endParaRPr lang="ru-RU" sz="1400" b="1" dirty="0">
                  <a:latin typeface="Bookman Old Style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rot="10800000" flipV="1">
                <a:off x="2123728" y="1844826"/>
                <a:ext cx="1008112" cy="43204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 rot="5400000">
                <a:off x="2699792" y="2132856"/>
                <a:ext cx="1224136" cy="7920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rot="5400000">
                <a:off x="2987824" y="2636912"/>
                <a:ext cx="1800200" cy="50405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>
              <a:xfrm rot="5400000">
                <a:off x="3419872" y="3284984"/>
                <a:ext cx="2448272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>
                <a:off x="6156176" y="1844824"/>
                <a:ext cx="648072" cy="43204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>
                <a:off x="5436096" y="1988840"/>
                <a:ext cx="1008112" cy="93610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 rot="16200000" flipH="1">
                <a:off x="4644008" y="2348880"/>
                <a:ext cx="1512168" cy="93610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272808" cy="136815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Порядок организации сопровождения </a:t>
            </a:r>
            <a:br>
              <a:rPr lang="ru-RU" sz="2800" b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детей с ОВЗ, детей-инвалидов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003232" cy="460851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̶"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Содержание образования и условия организации сопровождения детей с ОВЗ определяются адаптированными образовательными программами, детей-инвалидов -  программами  реабилитации и </a:t>
            </a:r>
            <a:r>
              <a:rPr lang="ru-RU" sz="2000" dirty="0" err="1" smtClean="0">
                <a:latin typeface="Bookman Old Style" pitchFamily="18" charset="0"/>
                <a:cs typeface="Times New Roman" pitchFamily="18" charset="0"/>
              </a:rPr>
              <a:t>абилитации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800"/>
              </a:spcBef>
              <a:buFont typeface="Arial" pitchFamily="34" charset="0"/>
              <a:buChar char="̶"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Обучение детей с ОВЗ, детей-инвалидов может осуществляться в МДОУ совместно с другими воспитанниками в группах комбинированной направленности и в общеобразовательных группах, в группах компенсирующей направленности и на дому.</a:t>
            </a:r>
          </a:p>
          <a:p>
            <a:pPr>
              <a:spcBef>
                <a:spcPts val="1800"/>
              </a:spcBef>
              <a:buFont typeface="Arial" pitchFamily="34" charset="0"/>
              <a:buChar char="̶"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Решение о создании в Детском саду групп инклюзивного образования, групп комбинированной направленности принимается учредителем образовательного учреждения.</a:t>
            </a:r>
          </a:p>
          <a:p>
            <a:pPr>
              <a:buNone/>
            </a:pPr>
            <a:endParaRPr lang="ru-RU" sz="2000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7416824" cy="633670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̶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воспитанников, нуждающихся в длительном лечении, детей-инвалидов, которые по состоянию здоровья не могут посещать Детский сад, на основании заключения медицинской организации и письменного обращения родителей (законных представителей) сопровождение по образовательным программам дошкольного образования организуется на дому или в медицинских организациях.</a:t>
            </a:r>
          </a:p>
          <a:p>
            <a:pPr>
              <a:spcBef>
                <a:spcPts val="1800"/>
              </a:spcBef>
              <a:buFont typeface="Arial" pitchFamily="34" charset="0"/>
              <a:buChar char="̶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Сроки обучения воспитанников в группах комбинированной и компенсирующей направленности определяются рекомендациями  ТПМПК. Сроки обучения воспитанников  на дому зависят от состояния здоровья, психофизических возможностей ребенка и определяются медицинскими документами.</a:t>
            </a:r>
          </a:p>
          <a:p>
            <a:pPr>
              <a:buFont typeface="Wingdings" pitchFamily="2" charset="2"/>
              <a:buChar char="q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80920" cy="633670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̶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Bookman Old Style" pitchFamily="18" charset="0"/>
                <a:cs typeface="Times New Roman" pitchFamily="18" charset="0"/>
              </a:rPr>
              <a:t>В образовательной организации сопровождение детей с ОВЗ осуществляется </a:t>
            </a:r>
            <a:r>
              <a:rPr lang="ru-RU" sz="1900" b="1" dirty="0" smtClean="0">
                <a:latin typeface="Bookman Old Style" pitchFamily="18" charset="0"/>
                <a:cs typeface="Times New Roman" pitchFamily="18" charset="0"/>
              </a:rPr>
              <a:t>по адаптированным образовательным  программам </a:t>
            </a:r>
            <a:r>
              <a:rPr lang="ru-RU" sz="1900" dirty="0" smtClean="0">
                <a:latin typeface="Bookman Old Style" pitchFamily="18" charset="0"/>
                <a:cs typeface="Times New Roman" pitchFamily="18" charset="0"/>
              </a:rPr>
              <a:t>при  создании специальных образовательных условий</a:t>
            </a:r>
            <a:r>
              <a:rPr lang="ru-RU" sz="1900" b="1" dirty="0" smtClean="0">
                <a:latin typeface="Bookman Old Style" pitchFamily="18" charset="0"/>
                <a:cs typeface="Times New Roman" pitchFamily="18" charset="0"/>
              </a:rPr>
              <a:t>. </a:t>
            </a:r>
          </a:p>
          <a:p>
            <a:pPr marL="324000">
              <a:spcBef>
                <a:spcPts val="1800"/>
              </a:spcBef>
              <a:buNone/>
            </a:pPr>
            <a:r>
              <a:rPr lang="ru-RU" sz="1900" dirty="0" smtClean="0">
                <a:latin typeface="Bookman Old Style" pitchFamily="18" charset="0"/>
                <a:cs typeface="Times New Roman" pitchFamily="18" charset="0"/>
              </a:rPr>
              <a:t>     Под </a:t>
            </a:r>
            <a:r>
              <a:rPr lang="ru-RU" sz="1900" b="1" dirty="0" smtClean="0">
                <a:latin typeface="Bookman Old Style" pitchFamily="18" charset="0"/>
                <a:cs typeface="Times New Roman" pitchFamily="18" charset="0"/>
              </a:rPr>
              <a:t>специальными образовательными  условиями </a:t>
            </a:r>
            <a:r>
              <a:rPr lang="ru-RU" sz="1900" dirty="0" smtClean="0">
                <a:latin typeface="Bookman Old Style" pitchFamily="18" charset="0"/>
                <a:cs typeface="Times New Roman" pitchFamily="18" charset="0"/>
              </a:rPr>
              <a:t>для получения дошкольного образования детьми с ОВЗ понимаются условия обучения, воспитания и развития таких детей, включающие в себя</a:t>
            </a:r>
          </a:p>
          <a:p>
            <a:pPr marL="741600" indent="-284400">
              <a:spcBef>
                <a:spcPts val="1800"/>
              </a:spcBef>
            </a:pPr>
            <a:r>
              <a:rPr lang="ru-RU" sz="1900" dirty="0" smtClean="0">
                <a:latin typeface="Bookman Old Style" pitchFamily="18" charset="0"/>
                <a:cs typeface="Times New Roman" pitchFamily="18" charset="0"/>
              </a:rPr>
              <a:t>использование специальных образовательных программ и методов обучения и воспитания, </a:t>
            </a:r>
          </a:p>
          <a:p>
            <a:pPr marL="741600" indent="-284400">
              <a:spcBef>
                <a:spcPts val="1800"/>
              </a:spcBef>
            </a:pPr>
            <a:r>
              <a:rPr lang="ru-RU" sz="1900" dirty="0" smtClean="0">
                <a:latin typeface="Bookman Old Style" pitchFamily="18" charset="0"/>
                <a:cs typeface="Times New Roman" pitchFamily="18" charset="0"/>
              </a:rPr>
              <a:t>учебных пособий и дидактических материалов, </a:t>
            </a:r>
          </a:p>
          <a:p>
            <a:pPr marL="741600" indent="-284400">
              <a:spcBef>
                <a:spcPts val="1800"/>
              </a:spcBef>
            </a:pPr>
            <a:r>
              <a:rPr lang="ru-RU" sz="1900" dirty="0" smtClean="0">
                <a:latin typeface="Bookman Old Style" pitchFamily="18" charset="0"/>
                <a:cs typeface="Times New Roman" pitchFamily="18" charset="0"/>
              </a:rPr>
              <a:t>специальных технических средств обучения,</a:t>
            </a:r>
          </a:p>
          <a:p>
            <a:pPr marL="741600" indent="-284400">
              <a:spcBef>
                <a:spcPts val="1800"/>
              </a:spcBef>
            </a:pPr>
            <a:r>
              <a:rPr lang="ru-RU" sz="1900" dirty="0" smtClean="0">
                <a:latin typeface="Bookman Old Style" pitchFamily="18" charset="0"/>
                <a:cs typeface="Times New Roman" pitchFamily="18" charset="0"/>
              </a:rPr>
              <a:t> предоставление услуг ассистента (помощника) и тьютера,</a:t>
            </a:r>
          </a:p>
          <a:p>
            <a:pPr marL="741600" indent="-284400">
              <a:spcBef>
                <a:spcPts val="1800"/>
              </a:spcBef>
            </a:pPr>
            <a:r>
              <a:rPr lang="ru-RU" sz="1900" dirty="0" smtClean="0">
                <a:latin typeface="Bookman Old Style" pitchFamily="18" charset="0"/>
                <a:cs typeface="Times New Roman" pitchFamily="18" charset="0"/>
              </a:rPr>
              <a:t> обеспечение доступа в здания образовательных организаций и другие условия, без которых невозможно или затруднено освоение образовательных программ дошкольного образования детьми с ОВЗ.</a:t>
            </a:r>
          </a:p>
          <a:p>
            <a:pPr>
              <a:buFont typeface="Wingdings" pitchFamily="2" charset="2"/>
              <a:buChar char="q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9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859216" cy="16561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Bookman Old Style" pitchFamily="18" charset="0"/>
                <a:cs typeface="Times New Roman" pitchFamily="18" charset="0"/>
              </a:rPr>
              <a:t>Порядок организации </a:t>
            </a:r>
            <a:br>
              <a:rPr lang="ru-RU" sz="2400" b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Bookman Old Style" pitchFamily="18" charset="0"/>
                <a:cs typeface="Times New Roman" pitchFamily="18" charset="0"/>
              </a:rPr>
              <a:t>психолого-медико-педагогического сопровождения образования детей с ОВЗ и детей-инвалидов в общеобразовательных учреждениях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7704856" cy="460851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̶"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Основанием для организации </a:t>
            </a:r>
            <a:r>
              <a:rPr lang="ru-RU" sz="2000" dirty="0" err="1" smtClean="0">
                <a:latin typeface="Bookman Old Style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 сопровождения  детей с ОВЗ, а также детей-инвалидов является заключение и рекомендации территориальной </a:t>
            </a:r>
            <a:r>
              <a:rPr lang="ru-RU" sz="2000" dirty="0" err="1" smtClean="0">
                <a:latin typeface="Bookman Old Style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 комиссии (далее- ТПМПК) и согласие родителей (законных представителей).</a:t>
            </a:r>
          </a:p>
          <a:p>
            <a:pPr>
              <a:spcBef>
                <a:spcPts val="1800"/>
              </a:spcBef>
              <a:buFont typeface="Arial" pitchFamily="34" charset="0"/>
              <a:buChar char="̶"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Функции организации </a:t>
            </a:r>
            <a:r>
              <a:rPr lang="ru-RU" sz="2000" dirty="0" err="1" smtClean="0">
                <a:latin typeface="Bookman Old Style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 сопровождения  детей с ОВЗ и детей-инвалидов в МДОУ возлагаются на </a:t>
            </a:r>
            <a:r>
              <a:rPr lang="ru-RU" sz="2000" dirty="0" err="1" smtClean="0">
                <a:latin typeface="Bookman Old Style" pitchFamily="18" charset="0"/>
                <a:cs typeface="Times New Roman" pitchFamily="18" charset="0"/>
              </a:rPr>
              <a:t>психолого-медико-педагогический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 консилиум (далее – </a:t>
            </a:r>
            <a:r>
              <a:rPr lang="ru-RU" sz="2000" dirty="0" err="1" smtClean="0">
                <a:latin typeface="Bookman Old Style" pitchFamily="18" charset="0"/>
                <a:cs typeface="Times New Roman" pitchFamily="18" charset="0"/>
              </a:rPr>
              <a:t>ПМПк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). </a:t>
            </a:r>
            <a:endParaRPr lang="ru-RU" sz="2000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9" y="66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83152" cy="12961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Bookman Old Style" pitchFamily="18" charset="0"/>
                <a:cs typeface="Times New Roman" pitchFamily="18" charset="0"/>
              </a:rPr>
              <a:t>Направление деятельности ПМП сопровождение</a:t>
            </a:r>
            <a:r>
              <a:rPr lang="ru-RU" sz="6600" b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Bookman Old Style" pitchFamily="18" charset="0"/>
                <a:cs typeface="Times New Roman" pitchFamily="18" charset="0"/>
              </a:rPr>
            </a:br>
            <a:endParaRPr lang="ru-RU" sz="54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02769"/>
            <a:ext cx="7776864" cy="5451850"/>
          </a:xfrm>
        </p:spPr>
        <p:txBody>
          <a:bodyPr>
            <a:normAutofit fontScale="92500" lnSpcReduction="10000"/>
          </a:bodyPr>
          <a:lstStyle/>
          <a:p>
            <a:pPr marL="72000" lvl="3">
              <a:buFont typeface="Arial" pitchFamily="34" charset="0"/>
              <a:buChar char="̶"/>
            </a:pPr>
            <a:r>
              <a:rPr lang="ru-RU" sz="2600" dirty="0" smtClean="0">
                <a:latin typeface="Bookman Old Style" pitchFamily="18" charset="0"/>
                <a:cs typeface="Times New Roman" pitchFamily="18" charset="0"/>
              </a:rPr>
              <a:t>Для ребенка с ОВЗ разрабатывается адаптированная образовательная программа на основе рекомендаций ТПМПК;</a:t>
            </a:r>
          </a:p>
          <a:p>
            <a:pPr lvl="0">
              <a:spcBef>
                <a:spcPts val="1800"/>
              </a:spcBef>
              <a:buFont typeface="Arial" pitchFamily="34" charset="0"/>
              <a:buChar char="̶"/>
            </a:pPr>
            <a:r>
              <a:rPr lang="ru-RU" sz="2600" dirty="0" smtClean="0">
                <a:latin typeface="Bookman Old Style" pitchFamily="18" charset="0"/>
                <a:cs typeface="Times New Roman" pitchFamily="18" charset="0"/>
              </a:rPr>
              <a:t>Для ребенка-инвалида разрабатывается индивидуальная программа </a:t>
            </a:r>
            <a:r>
              <a:rPr lang="ru-RU" sz="2600" dirty="0" err="1" smtClean="0">
                <a:latin typeface="Bookman Old Style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sz="2600" dirty="0" smtClean="0">
                <a:latin typeface="Bookman Old Style" pitchFamily="18" charset="0"/>
                <a:cs typeface="Times New Roman" pitchFamily="18" charset="0"/>
              </a:rPr>
              <a:t> сопровождения, при необходимости включающая разработку индивидуального образовательного маршрута, определение адекватных методических приемов в процессе обучения, периодичности получения необходимой коррекционной помощи (образовательной, медицинской и другое), профилактику физических, интеллектуальных, и эмоционально-личностных перегрузок</a:t>
            </a:r>
            <a:r>
              <a:rPr lang="ru-RU" sz="3100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67600" cy="1143000"/>
          </a:xfrm>
        </p:spPr>
        <p:txBody>
          <a:bodyPr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ЭПИГРАФ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38128" y="1412776"/>
            <a:ext cx="6645424" cy="39604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endParaRPr lang="ru-RU" sz="1400" b="1" i="1" dirty="0" smtClean="0">
              <a:latin typeface="Times New Roman"/>
              <a:ea typeface="Times New Roman"/>
            </a:endParaRPr>
          </a:p>
          <a:p>
            <a:pPr marL="0" indent="0" algn="ctr">
              <a:buFont typeface="Wingdings"/>
              <a:buNone/>
            </a:pPr>
            <a:endParaRPr lang="ru-RU" b="1" i="1" dirty="0" smtClean="0">
              <a:latin typeface="Times New Roman"/>
              <a:ea typeface="Times New Roman"/>
            </a:endParaRPr>
          </a:p>
          <a:p>
            <a:pPr marL="0" indent="0">
              <a:buFont typeface="Wingdings"/>
              <a:buNone/>
            </a:pPr>
            <a:r>
              <a:rPr lang="ru-RU" i="1" dirty="0" smtClean="0">
                <a:latin typeface="Bookman Old Style" pitchFamily="18" charset="0"/>
                <a:ea typeface="Times New Roman"/>
              </a:rPr>
              <a:t>«…Человечество победит раньше или позже и слепоту, и глухоту, и слабоумие.</a:t>
            </a:r>
          </a:p>
          <a:p>
            <a:pPr marL="0" indent="0">
              <a:buFont typeface="Wingdings"/>
              <a:buNone/>
            </a:pPr>
            <a:r>
              <a:rPr lang="ru-RU" i="1" dirty="0" smtClean="0">
                <a:latin typeface="Bookman Old Style" pitchFamily="18" charset="0"/>
                <a:ea typeface="Times New Roman"/>
              </a:rPr>
              <a:t>Но гораздо раньше оно победит их в социальном и педагогическом плане, чем в плане медицинском и биологическом.»                                                                                                         </a:t>
            </a:r>
          </a:p>
          <a:p>
            <a:pPr marL="0" indent="0" algn="ctr">
              <a:buFont typeface="Wingdings"/>
              <a:buNone/>
            </a:pPr>
            <a:r>
              <a:rPr lang="ru-RU" sz="2800" b="1" i="1" dirty="0" smtClean="0">
                <a:latin typeface="Bookman Old Style" pitchFamily="18" charset="0"/>
                <a:ea typeface="Times New Roman"/>
              </a:rPr>
              <a:t>                        (Л. С. Выготский)</a:t>
            </a:r>
            <a:endParaRPr lang="ru-RU" sz="2800" b="1" dirty="0">
              <a:latin typeface="Bookman Old Style" pitchFamily="18" charset="0"/>
              <a:ea typeface="Times New Roman"/>
            </a:endParaRPr>
          </a:p>
        </p:txBody>
      </p:sp>
      <p:pic>
        <p:nvPicPr>
          <p:cNvPr id="5" name="Объект 5" descr="http://p.calameoassets.com/150418082053-0b19a9fda43a612eb0c327f9257ca976/p1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23" t="28640" r="37529" b="23389"/>
          <a:stretch/>
        </p:blipFill>
        <p:spPr bwMode="auto">
          <a:xfrm>
            <a:off x="323528" y="1108106"/>
            <a:ext cx="1656184" cy="2320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25910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6" y="410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Прямая со стрелкой 55"/>
          <p:cNvCxnSpPr/>
          <p:nvPr/>
        </p:nvCxnSpPr>
        <p:spPr>
          <a:xfrm rot="5400000">
            <a:off x="5616910" y="2456098"/>
            <a:ext cx="64727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>
            <a:off x="4680806" y="2456098"/>
            <a:ext cx="64727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3888718" y="2456098"/>
            <a:ext cx="64727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3096630" y="2456098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2520566" y="2456098"/>
            <a:ext cx="64727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79512" y="116632"/>
            <a:ext cx="8784976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детей с ОВЗ и детей-инвалидов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условиях образовательной инклюзии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79512" y="836712"/>
            <a:ext cx="8784976" cy="317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b="1" spc="280" dirty="0" smtClean="0">
                <a:latin typeface="Times New Roman" pitchFamily="18" charset="0"/>
                <a:cs typeface="Arial" pitchFamily="34" charset="0"/>
              </a:rPr>
              <a:t>ФОРМЫ РАБОТЫ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51520" y="1412776"/>
            <a:ext cx="1656184" cy="701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Сетевое взаимодействие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123728" y="1412776"/>
            <a:ext cx="1512168" cy="701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ПМПк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779912" y="1412776"/>
            <a:ext cx="1656184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Коррекционно-развивающая деятельность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508104" y="1412776"/>
            <a:ext cx="1728192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Воспитательно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- образовательная деятельность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308304" y="1412776"/>
            <a:ext cx="1728192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Взаимодействие с семьёй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411760" y="2276872"/>
            <a:ext cx="4248472" cy="319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28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СРЕДСТВА</a:t>
            </a:r>
            <a:endParaRPr kumimoji="0" lang="ru-RU" sz="2000" b="0" i="0" u="none" strike="noStrike" cap="none" spc="28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7253" y="2852936"/>
            <a:ext cx="897794" cy="2093912"/>
            <a:chOff x="858" y="6189"/>
            <a:chExt cx="1490" cy="2004"/>
          </a:xfrm>
        </p:grpSpPr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58" y="6189"/>
              <a:ext cx="737" cy="20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  <a:cs typeface="Arial" pitchFamily="34" charset="0"/>
                </a:rPr>
                <a:t>Дополнительное образование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1695" y="6189"/>
              <a:ext cx="653" cy="20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  <a:cs typeface="Arial" pitchFamily="34" charset="0"/>
                </a:rPr>
                <a:t>Библиотеки, музеи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115616" y="2852936"/>
            <a:ext cx="504056" cy="2093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Медицинские учреждения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1691680" y="2852936"/>
            <a:ext cx="344488" cy="2093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Школы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123729" y="2852937"/>
            <a:ext cx="1519425" cy="2160526"/>
            <a:chOff x="4336" y="4868"/>
            <a:chExt cx="2722" cy="3402"/>
          </a:xfrm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4336" y="4868"/>
              <a:ext cx="923" cy="34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  <a:cs typeface="Arial" pitchFamily="34" charset="0"/>
                </a:rPr>
                <a:t>Диагностика, мониторинг результатов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5368" y="4868"/>
              <a:ext cx="698" cy="34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  <a:cs typeface="Arial" pitchFamily="34" charset="0"/>
                </a:rPr>
                <a:t>Оформление документов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6271" y="4868"/>
              <a:ext cx="787" cy="34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  <a:cs typeface="Arial" pitchFamily="34" charset="0"/>
                </a:rPr>
                <a:t>Разработка 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  <a:cs typeface="Arial" pitchFamily="34" charset="0"/>
                </a:rPr>
                <a:t>АОП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851920" y="2852936"/>
            <a:ext cx="1512327" cy="2160321"/>
            <a:chOff x="7404" y="4753"/>
            <a:chExt cx="2156" cy="3436"/>
          </a:xfrm>
        </p:grpSpPr>
        <p:sp>
          <p:nvSpPr>
            <p:cNvPr id="1046" name="Text Box 22"/>
            <p:cNvSpPr txBox="1">
              <a:spLocks noChangeArrowheads="1"/>
            </p:cNvSpPr>
            <p:nvPr/>
          </p:nvSpPr>
          <p:spPr bwMode="auto">
            <a:xfrm>
              <a:off x="7404" y="4753"/>
              <a:ext cx="1299" cy="34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  <a:cs typeface="Arial" pitchFamily="34" charset="0"/>
                </a:rPr>
                <a:t>Индивидуальные и подгрупповые занятия специалистов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Text Box 23"/>
            <p:cNvSpPr txBox="1">
              <a:spLocks noChangeArrowheads="1"/>
            </p:cNvSpPr>
            <p:nvPr/>
          </p:nvSpPr>
          <p:spPr bwMode="auto">
            <a:xfrm>
              <a:off x="8849" y="4753"/>
              <a:ext cx="711" cy="34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  <a:cs typeface="Arial" pitchFamily="34" charset="0"/>
                </a:rPr>
                <a:t>Специальная документация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5580112" y="2852936"/>
            <a:ext cx="649734" cy="2160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НОД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6372200" y="2852936"/>
            <a:ext cx="720080" cy="2160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Индивидуально, подгрупповые в свободное  время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Text Box 28"/>
          <p:cNvSpPr txBox="1">
            <a:spLocks noChangeArrowheads="1"/>
          </p:cNvSpPr>
          <p:nvPr/>
        </p:nvSpPr>
        <p:spPr bwMode="auto">
          <a:xfrm>
            <a:off x="7308304" y="2852936"/>
            <a:ext cx="576064" cy="2160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Специалисты,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Администрация,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8172400" y="2852936"/>
            <a:ext cx="695325" cy="20882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Специальные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документы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Соединительная линия уступом 36"/>
          <p:cNvCxnSpPr/>
          <p:nvPr/>
        </p:nvCxnSpPr>
        <p:spPr>
          <a:xfrm rot="5400000">
            <a:off x="35496" y="2276872"/>
            <a:ext cx="648072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27584" y="213285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331640" y="213285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/>
          <p:nvPr/>
        </p:nvCxnSpPr>
        <p:spPr>
          <a:xfrm rot="16200000" flipH="1">
            <a:off x="1403648" y="2276872"/>
            <a:ext cx="648072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1944502" y="2456098"/>
            <a:ext cx="64727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6408998" y="2456892"/>
            <a:ext cx="64727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/>
          <p:nvPr/>
        </p:nvCxnSpPr>
        <p:spPr>
          <a:xfrm rot="5400000">
            <a:off x="7308304" y="2348880"/>
            <a:ext cx="648072" cy="21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/>
          <p:nvPr/>
        </p:nvCxnSpPr>
        <p:spPr>
          <a:xfrm rot="16200000" flipH="1">
            <a:off x="8172400" y="2276872"/>
            <a:ext cx="648072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179512" y="5661248"/>
            <a:ext cx="1872208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Специалисты медицинских, образовательных и др.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2123728" y="5589240"/>
            <a:ext cx="1656183" cy="1152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Учитель-логопед,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Педагог-психолог, учитель-дефектолог, старший воспитатель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851920" y="5589240"/>
            <a:ext cx="1584175" cy="1152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Учитель-логопед,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Педагог-психолог, учитель-дефектолог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5508104" y="5589240"/>
            <a:ext cx="1584176" cy="1152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Воспитатели,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Муз работник,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Физ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работник, Преподаватель ИЗО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7164288" y="5589240"/>
            <a:ext cx="1838325" cy="1152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Воспитатели,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Учитель-логопед, педагог-психолог,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Педагоги ДОУ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Стрелка вниз 66"/>
          <p:cNvSpPr/>
          <p:nvPr/>
        </p:nvSpPr>
        <p:spPr>
          <a:xfrm>
            <a:off x="323528" y="5157192"/>
            <a:ext cx="1512168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низ 67"/>
          <p:cNvSpPr/>
          <p:nvPr/>
        </p:nvSpPr>
        <p:spPr>
          <a:xfrm>
            <a:off x="2195736" y="5157192"/>
            <a:ext cx="1368152" cy="36004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3995936" y="5157192"/>
            <a:ext cx="1224136" cy="36004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низ 69"/>
          <p:cNvSpPr/>
          <p:nvPr/>
        </p:nvSpPr>
        <p:spPr>
          <a:xfrm>
            <a:off x="5580112" y="5085184"/>
            <a:ext cx="1440160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>
            <a:off x="7380312" y="5085184"/>
            <a:ext cx="1440160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 стрелкой 65"/>
          <p:cNvCxnSpPr/>
          <p:nvPr/>
        </p:nvCxnSpPr>
        <p:spPr>
          <a:xfrm rot="5400000">
            <a:off x="2447764" y="1304764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5400000">
            <a:off x="1152414" y="1303970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5400000">
            <a:off x="4176750" y="1303970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5400000">
            <a:off x="6048958" y="1303970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5400000">
            <a:off x="7849158" y="1303970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879" y="100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7776864" cy="504056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«Организация деятельности </a:t>
            </a:r>
            <a:r>
              <a:rPr lang="ru-RU" sz="3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психолого-медико-педагогического</a:t>
            </a:r>
            <a: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консилиума ДОУ»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</a:t>
            </a:r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выступление учителя-дефектолога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высшей квалификационной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 категории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МДОУ «Детский сад № 78»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b="1" i="1" dirty="0" err="1" smtClean="0">
                <a:latin typeface="Bookman Old Style" pitchFamily="18" charset="0"/>
              </a:rPr>
              <a:t>Стадницкая</a:t>
            </a:r>
            <a:r>
              <a:rPr lang="ru-RU" sz="1800" b="1" i="1" dirty="0" smtClean="0">
                <a:latin typeface="Bookman Old Style" pitchFamily="18" charset="0"/>
              </a:rPr>
              <a:t> Н.Ю.,</a:t>
            </a:r>
          </a:p>
          <a:p>
            <a:pPr algn="r">
              <a:lnSpc>
                <a:spcPct val="80000"/>
              </a:lnSpc>
              <a:buNone/>
            </a:pPr>
            <a:endParaRPr lang="ru-RU" sz="1800" dirty="0" smtClean="0">
              <a:latin typeface="Bookman Old Style" pitchFamily="18" charset="0"/>
            </a:endParaRP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 учителя-логопеда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первой квалификационной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категории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МДОУ «Детский сад № 78»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b="1" i="1" dirty="0" smtClean="0">
                <a:latin typeface="Bookman Old Style" pitchFamily="18" charset="0"/>
              </a:rPr>
              <a:t>Щапова О.М.</a:t>
            </a:r>
          </a:p>
          <a:p>
            <a:endParaRPr lang="ru-RU" sz="4000" dirty="0"/>
          </a:p>
        </p:txBody>
      </p:sp>
      <p:pic>
        <p:nvPicPr>
          <p:cNvPr id="4" name="Picture 4" descr="https://www.glunews.ru/images/news/2016/6675381cd0acb8ba3bf3324758ceb7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2736304" cy="22582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6480720" cy="1296143"/>
          </a:xfrm>
        </p:spPr>
        <p:txBody>
          <a:bodyPr/>
          <a:lstStyle/>
          <a:p>
            <a:r>
              <a:rPr lang="ru-RU" b="1" dirty="0" err="1" smtClean="0">
                <a:latin typeface="Bookman Old Style" pitchFamily="18" charset="0"/>
              </a:rPr>
              <a:t>ПМПк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6912768" cy="468052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Психолого-медико-педагогический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консилиум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организационная форма взаимодействия специалистов ДОУ, объединяющихся для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сопровождения воспитанников с ОВЗ в соответствии с рекомендациями территориальной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комиссии, для разработки и реализации индивидуальной адаптированной образовательной программы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Нормативные документы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Закон РФ «Об образовании»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Письмом МО РФ № 27/901-6 от 27.03.2000 «О </a:t>
            </a:r>
            <a:r>
              <a:rPr lang="ru-RU" sz="2400" dirty="0" err="1" smtClean="0">
                <a:latin typeface="Bookman Old Style" pitchFamily="18" charset="0"/>
                <a:cs typeface="Times New Roman" pitchFamily="18" charset="0"/>
              </a:rPr>
              <a:t>психолого-медико-педагогическом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консилиуме (</a:t>
            </a:r>
            <a:r>
              <a:rPr lang="ru-RU" sz="2400" dirty="0" err="1" smtClean="0">
                <a:latin typeface="Bookman Old Style" pitchFamily="18" charset="0"/>
                <a:cs typeface="Times New Roman" pitchFamily="18" charset="0"/>
              </a:rPr>
              <a:t>ПМПк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) образовательного учреждения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Устав МДОУ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Договор между МДОУ и ТПМПК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Договор между МДОУ и родителями (законными представителями) воспитанников</a:t>
            </a:r>
          </a:p>
          <a:p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Положение </a:t>
            </a:r>
            <a:r>
              <a:rPr lang="ru-RU" sz="2400" dirty="0" smtClean="0">
                <a:latin typeface="Bookman Old Style" pitchFamily="18" charset="0"/>
              </a:rPr>
              <a:t>о 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деятельности </a:t>
            </a:r>
            <a:r>
              <a:rPr lang="ru-RU" sz="2400" dirty="0" err="1" smtClean="0">
                <a:latin typeface="Bookman Old Style" pitchFamily="18" charset="0"/>
                <a:cs typeface="Times New Roman" pitchFamily="18" charset="0"/>
              </a:rPr>
              <a:t>ПМПк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МДОУ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62473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man Old Style" pitchFamily="18" charset="0"/>
                <a:cs typeface="Times New Roman" pitchFamily="18" charset="0"/>
              </a:rPr>
              <a:t>Состав </a:t>
            </a:r>
            <a:r>
              <a:rPr lang="ru-RU" sz="3600" b="1" dirty="0" err="1" smtClean="0">
                <a:latin typeface="Bookman Old Style" pitchFamily="18" charset="0"/>
                <a:cs typeface="Times New Roman" pitchFamily="18" charset="0"/>
              </a:rPr>
              <a:t>ПМПк</a:t>
            </a:r>
            <a:endParaRPr lang="ru-RU" sz="36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7499176" cy="48531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Состав консилиума утверждается приказом</a:t>
            </a:r>
          </a:p>
          <a:p>
            <a:pPr algn="ctr">
              <a:buNone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    руководителя  МДОУ</a:t>
            </a:r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Председатель </a:t>
            </a:r>
            <a:r>
              <a:rPr lang="ru-RU" sz="2400" dirty="0" err="1" smtClean="0">
                <a:latin typeface="Bookman Old Style" pitchFamily="18" charset="0"/>
              </a:rPr>
              <a:t>ПМПк</a:t>
            </a:r>
            <a:r>
              <a:rPr lang="ru-RU" sz="2400" dirty="0" smtClean="0">
                <a:latin typeface="Bookman Old Style" pitchFamily="18" charset="0"/>
              </a:rPr>
              <a:t> - руководитель учреждения</a:t>
            </a:r>
          </a:p>
          <a:p>
            <a:r>
              <a:rPr lang="ru-RU" sz="2400" dirty="0" smtClean="0">
                <a:latin typeface="Bookman Old Style" pitchFamily="18" charset="0"/>
              </a:rPr>
              <a:t>Заместитель председателя – старший воспитатель</a:t>
            </a:r>
          </a:p>
          <a:p>
            <a:pPr>
              <a:buNone/>
            </a:pPr>
            <a:r>
              <a:rPr lang="ru-RU" sz="2400" dirty="0" smtClean="0">
                <a:latin typeface="Bookman Old Style" pitchFamily="18" charset="0"/>
              </a:rPr>
              <a:t>    Члены </a:t>
            </a:r>
            <a:r>
              <a:rPr lang="ru-RU" sz="2400" dirty="0" err="1" smtClean="0">
                <a:latin typeface="Bookman Old Style" pitchFamily="18" charset="0"/>
              </a:rPr>
              <a:t>ПМПк</a:t>
            </a:r>
            <a:r>
              <a:rPr lang="ru-RU" sz="2400" dirty="0" smtClean="0">
                <a:latin typeface="Bookman Old Style" pitchFamily="18" charset="0"/>
              </a:rPr>
              <a:t>:</a:t>
            </a:r>
          </a:p>
          <a:p>
            <a:pPr marL="720000"/>
            <a:r>
              <a:rPr lang="ru-RU" sz="2400" dirty="0" smtClean="0">
                <a:latin typeface="Bookman Old Style" pitchFamily="18" charset="0"/>
              </a:rPr>
              <a:t>педагог-психолог</a:t>
            </a:r>
          </a:p>
          <a:p>
            <a:pPr marL="720000"/>
            <a:r>
              <a:rPr lang="ru-RU" sz="2400" dirty="0" smtClean="0">
                <a:latin typeface="Bookman Old Style" pitchFamily="18" charset="0"/>
              </a:rPr>
              <a:t>учитель-логопед</a:t>
            </a:r>
          </a:p>
          <a:p>
            <a:pPr marL="720000"/>
            <a:r>
              <a:rPr lang="ru-RU" sz="2400" dirty="0" smtClean="0">
                <a:latin typeface="Bookman Old Style" pitchFamily="18" charset="0"/>
              </a:rPr>
              <a:t>учитель-дефектолог</a:t>
            </a:r>
          </a:p>
          <a:p>
            <a:pPr marL="720000"/>
            <a:r>
              <a:rPr lang="ru-RU" sz="2400" dirty="0" smtClean="0">
                <a:latin typeface="Bookman Old Style" pitchFamily="18" charset="0"/>
              </a:rPr>
              <a:t>другие специалисты и педагогические работники, включенные в обучение, воспитание, социализацию и сопровождение конкретного ребенка с ОВЗ.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7776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Bookman Old Style" pitchFamily="18" charset="0"/>
                <a:cs typeface="Times New Roman" pitchFamily="18" charset="0"/>
              </a:rPr>
              <a:t>              Цель </a:t>
            </a:r>
            <a:r>
              <a:rPr lang="ru-RU" sz="3600" b="1" dirty="0" err="1" smtClean="0">
                <a:latin typeface="Bookman Old Style" pitchFamily="18" charset="0"/>
                <a:cs typeface="Times New Roman" pitchFamily="18" charset="0"/>
              </a:rPr>
              <a:t>ПМПк</a:t>
            </a:r>
            <a:r>
              <a:rPr lang="ru-RU" sz="3600" b="1" dirty="0" smtClean="0">
                <a:latin typeface="Bookman Old Style" pitchFamily="18" charset="0"/>
                <a:cs typeface="Times New Roman" pitchFamily="18" charset="0"/>
              </a:rPr>
              <a:t>:  </a:t>
            </a:r>
          </a:p>
          <a:p>
            <a:pPr algn="ctr"/>
            <a:endParaRPr lang="ru-RU" sz="36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обеспечение комплексного </a:t>
            </a:r>
            <a:r>
              <a:rPr lang="ru-RU" sz="2800" dirty="0" err="1" smtClean="0">
                <a:latin typeface="Bookman Old Style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обследования контингента ДОУ и сопровождения воспитанников с ОВЗ с учетом рекомендаций ТПМПК,  реальных образовательных условий МДОУ, </a:t>
            </a:r>
          </a:p>
          <a:p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возрастных и индивидуальных особенностей воспитанников по согласованию с родителями (законными представителями).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4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7255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Bookman Old Style" pitchFamily="18" charset="0"/>
                <a:cs typeface="Times New Roman" pitchFamily="18" charset="0"/>
              </a:rPr>
              <a:t>Основные</a:t>
            </a:r>
            <a:r>
              <a:rPr lang="ru-RU" sz="3600" b="1" dirty="0" smtClean="0">
                <a:latin typeface="Bookman Old Style" pitchFamily="18" charset="0"/>
              </a:rPr>
              <a:t> </a:t>
            </a:r>
            <a:r>
              <a:rPr lang="ru-RU" sz="3600" b="1" dirty="0" smtClean="0">
                <a:latin typeface="Bookman Old Style" pitchFamily="18" charset="0"/>
                <a:cs typeface="Times New Roman" pitchFamily="18" charset="0"/>
              </a:rPr>
              <a:t>направления деятельности </a:t>
            </a:r>
            <a:r>
              <a:rPr lang="ru-RU" sz="3600" b="1" dirty="0" err="1" smtClean="0">
                <a:latin typeface="Bookman Old Style" pitchFamily="18" charset="0"/>
                <a:cs typeface="Times New Roman" pitchFamily="18" charset="0"/>
              </a:rPr>
              <a:t>ПМПк</a:t>
            </a:r>
            <a:r>
              <a:rPr lang="ru-RU" sz="3600" b="1" dirty="0" smtClean="0">
                <a:latin typeface="Bookman Old Style" pitchFamily="18" charset="0"/>
              </a:rPr>
              <a:t> 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8800" dirty="0" smtClean="0">
                <a:latin typeface="Bookman Old Style" pitchFamily="18" charset="0"/>
                <a:cs typeface="Times New Roman" pitchFamily="18" charset="0"/>
              </a:rPr>
              <a:t>комплексное диагностическое обследование;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8800" dirty="0" smtClean="0">
                <a:latin typeface="Bookman Old Style" pitchFamily="18" charset="0"/>
                <a:cs typeface="Times New Roman" pitchFamily="18" charset="0"/>
              </a:rPr>
              <a:t>разработка и реализация адаптированных образовательных программ для детей с ОВЗ;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8800" dirty="0" smtClean="0">
                <a:latin typeface="Bookman Old Style" pitchFamily="18" charset="0"/>
                <a:cs typeface="Times New Roman" pitchFamily="18" charset="0"/>
              </a:rPr>
              <a:t>подготовка документов на ТПМПК;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8800" dirty="0" smtClean="0">
                <a:latin typeface="Bookman Old Style" pitchFamily="18" charset="0"/>
                <a:cs typeface="Times New Roman" pitchFamily="18" charset="0"/>
              </a:rPr>
              <a:t>консультирование участников образовательных отношений;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8800" dirty="0" smtClean="0">
                <a:latin typeface="Bookman Old Style" pitchFamily="18" charset="0"/>
                <a:cs typeface="Times New Roman" pitchFamily="18" charset="0"/>
              </a:rPr>
              <a:t>организация просветительской деятельности в рамках </a:t>
            </a:r>
            <a:r>
              <a:rPr lang="ru-RU" sz="8800" dirty="0" err="1" smtClean="0">
                <a:latin typeface="Bookman Old Style" pitchFamily="18" charset="0"/>
                <a:cs typeface="Times New Roman" pitchFamily="18" charset="0"/>
              </a:rPr>
              <a:t>ПМПк</a:t>
            </a:r>
            <a:r>
              <a:rPr lang="ru-RU" sz="8800" dirty="0" smtClean="0">
                <a:latin typeface="Bookman Old Style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8800" dirty="0" smtClean="0">
                <a:latin typeface="Bookman Old Style" pitchFamily="18" charset="0"/>
                <a:cs typeface="Times New Roman" pitchFamily="18" charset="0"/>
              </a:rPr>
              <a:t>социальная защита интересов ребенка в случаях неблагоприятных условий жизни, при психотравмирующих обстоятельствах;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8800" dirty="0" smtClean="0">
                <a:latin typeface="Bookman Old Style" pitchFamily="18" charset="0"/>
                <a:cs typeface="Times New Roman" pitchFamily="18" charset="0"/>
              </a:rPr>
              <a:t>сопровождение семей, находящихся в социально опасном положении.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50140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Bookman Old Style" pitchFamily="18" charset="0"/>
                <a:cs typeface="Times New Roman" pitchFamily="18" charset="0"/>
              </a:rPr>
              <a:t>Задачи </a:t>
            </a:r>
            <a:r>
              <a:rPr lang="ru-RU" sz="3600" b="1" dirty="0" err="1" smtClean="0">
                <a:latin typeface="Bookman Old Style" pitchFamily="18" charset="0"/>
                <a:cs typeface="Times New Roman" pitchFamily="18" charset="0"/>
              </a:rPr>
              <a:t>ПМПк</a:t>
            </a:r>
            <a:r>
              <a:rPr lang="ru-RU" sz="3600" b="1" dirty="0" smtClean="0">
                <a:latin typeface="Bookman Old Style" pitchFamily="18" charset="0"/>
              </a:rPr>
              <a:t/>
            </a:r>
            <a:br>
              <a:rPr lang="ru-RU" sz="3600" b="1" dirty="0" smtClean="0">
                <a:latin typeface="Bookman Old Style" pitchFamily="18" charset="0"/>
              </a:rPr>
            </a:b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7704856" cy="5400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Выявить </a:t>
            </a:r>
          </a:p>
          <a:p>
            <a:pPr marL="684000" indent="-457200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детей, нуждающихся в создании специальных образовательных условий; </a:t>
            </a:r>
          </a:p>
          <a:p>
            <a:pPr marL="684000" indent="-457200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детей с ФФНР,ФНР с целью оказания коррекционно-развивающей логопедической помощи;</a:t>
            </a:r>
          </a:p>
          <a:p>
            <a:pPr marL="684000" indent="-457200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детей, имеющих признаки выраженной </a:t>
            </a:r>
            <a:r>
              <a:rPr lang="ru-RU" sz="2000" dirty="0" err="1" smtClean="0">
                <a:latin typeface="Bookman Old Style" pitchFamily="18" charset="0"/>
                <a:cs typeface="Times New Roman" pitchFamily="18" charset="0"/>
              </a:rPr>
              <a:t>дезадаптации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;</a:t>
            </a:r>
          </a:p>
          <a:p>
            <a:pPr marL="684000" indent="-457200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детей с элементами неблагополучия в психологическом здоровье; </a:t>
            </a:r>
          </a:p>
          <a:p>
            <a:pPr marL="684000" indent="-457200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детей, попавших в трудную жизненную ситуацию. </a:t>
            </a:r>
          </a:p>
          <a:p>
            <a:pPr marL="684000" indent="-457200">
              <a:buNone/>
            </a:pP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2. Провести оценку их резервных возможностей. развития.</a:t>
            </a:r>
          </a:p>
          <a:p>
            <a:pPr marL="457200" indent="-457200">
              <a:buNone/>
            </a:pP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3. Подготовить документацию для направления детей на ТПМПК.</a:t>
            </a:r>
          </a:p>
          <a:p>
            <a:pPr marL="457200" indent="-457200">
              <a:buNone/>
            </a:pP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96752"/>
            <a:ext cx="77048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Создать и реализовать рекомендованные ТПМПК СОУ для получения образования в рамках возможностей МДОУ.</a:t>
            </a:r>
          </a:p>
          <a:p>
            <a:pPr marL="457200" indent="-457200">
              <a:buNone/>
            </a:pP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5.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Разработать и реализовать специалистам консилиума АОП для различных категорий воспитанников с ОВЗ.</a:t>
            </a:r>
          </a:p>
          <a:p>
            <a:pPr marL="457200" indent="-457200">
              <a:buNone/>
            </a:pP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6. Определить эффективность реализации комплексного </a:t>
            </a:r>
            <a:r>
              <a:rPr lang="ru-RU" sz="2000" dirty="0" err="1" smtClean="0">
                <a:latin typeface="Bookman Old Style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  сопровождения.</a:t>
            </a:r>
          </a:p>
          <a:p>
            <a:pPr marL="457200" indent="-457200">
              <a:buNone/>
            </a:pP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7. Осуществлять корректировку  в АОП, СОУ в соответствии с образовательными достижениями и особенностями развития ребенка с ОВЗ.</a:t>
            </a:r>
          </a:p>
          <a:p>
            <a:pPr marL="457200" indent="-457200">
              <a:buNone/>
            </a:pP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8. Осуществлять документооборот, отражающий эффективность коррекционной деятельности  и психолого-педагогического сопровождения детей.</a:t>
            </a:r>
          </a:p>
          <a:p>
            <a:pPr marL="457200" indent="-457200">
              <a:buNone/>
            </a:pP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504" y="404664"/>
            <a:ext cx="686144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>Задачи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>ПМПк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80728"/>
            <a:ext cx="770485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9.  Осуществлять консультативную и просветительскую работу с родителями (законными представителями), педагогическими работниками МДОУ в отношении особенностей психического развития и образования детей, нуждающихся в психолого-педагогическом сопровождении;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ru-RU" sz="24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10.  Осуществлять  деятельность по </a:t>
            </a:r>
            <a:r>
              <a:rPr lang="ru-RU" sz="2400" dirty="0" err="1" smtClean="0">
                <a:latin typeface="Bookman Old Style" pitchFamily="18" charset="0"/>
                <a:cs typeface="Times New Roman" pitchFamily="18" charset="0"/>
              </a:rPr>
              <a:t>психолого-медико-педагогическому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сопровождению детей с ОВЗ и отклоняющимся развитием с другими образовательными и иными организациями (в рамках сетевого взаимодействия),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26775" y="409228"/>
            <a:ext cx="7077472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>Задачи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>ПМПк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5" y="258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64896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400" dirty="0" smtClean="0">
                <a:latin typeface="Bookman Old Style" pitchFamily="18" charset="0"/>
              </a:rPr>
              <a:t>Закон «Об Образовании в Российской Федерации» 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75240" cy="527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>
                <a:latin typeface="Bookman Old Style" pitchFamily="18" charset="0"/>
              </a:rPr>
              <a:t>Инклюзивное образование </a:t>
            </a:r>
            <a:r>
              <a:rPr lang="ru-RU" dirty="0" smtClean="0">
                <a:latin typeface="Bookman Old Style" pitchFamily="18" charset="0"/>
              </a:rPr>
              <a:t>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314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323" y="258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Деятельность </a:t>
            </a:r>
            <a:r>
              <a:rPr lang="ru-RU" sz="3600" b="1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ПМПк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в МДОУ</a:t>
            </a:r>
            <a:endParaRPr lang="ru-RU" sz="36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5780" name="AutoShape 4" descr="https://www.dijitaltercume.com/blog/wp-content/uploads/2014/02/adam-8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683568" y="1412776"/>
            <a:ext cx="7272808" cy="5256584"/>
          </a:xfrm>
          <a:prstGeom prst="curvedDownArrow">
            <a:avLst>
              <a:gd name="adj1" fmla="val 27867"/>
              <a:gd name="adj2" fmla="val 50249"/>
              <a:gd name="adj3" fmla="val 19514"/>
            </a:avLst>
          </a:prstGeom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794" name="Picture 18" descr="http://economic-definition.com/images/3168685758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691680" y="3933056"/>
            <a:ext cx="1152128" cy="864096"/>
          </a:xfrm>
          <a:prstGeom prst="roundRect">
            <a:avLst/>
          </a:prstGeom>
          <a:noFill/>
          <a:ln>
            <a:solidFill>
              <a:srgbClr val="005EA4"/>
            </a:solidFill>
          </a:ln>
        </p:spPr>
      </p:pic>
      <p:pic>
        <p:nvPicPr>
          <p:cNvPr id="75788" name="Picture 12" descr="https://im0-tub-ru.yandex.net/i?id=3df07f61604d304f2830ef7d64a85283&amp;n=13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 bwMode="auto">
          <a:xfrm>
            <a:off x="1475656" y="5301208"/>
            <a:ext cx="1080120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5790" name="Picture 14" descr="http://alinagulanian.com.ua/media/media/images/group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844824"/>
            <a:ext cx="1152128" cy="942651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4" name="Picture 8" descr="http://go-diamond-forever.ru/wp-content/uploads/2014/01/motivation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412776"/>
            <a:ext cx="1008112" cy="936104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6" name="Picture 10" descr="http://www.stihi.ru/pics/2017/06/17/969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268760"/>
            <a:ext cx="1152128" cy="864096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78" name="Picture 2" descr="https://ds02.infourok.ru/uploads/ex/0172/00075471-91fb8843/hello_html_m21fbe115.jpg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>
            <a:off x="1907704" y="2636912"/>
            <a:ext cx="1152128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5798" name="Picture 22" descr="http://www.clipartsuggest.com/images/525/teamwork-und-teamentwicklung-warum-sie-so-wichtig-sind-ZIOcTa-clipart.jpg"/>
          <p:cNvPicPr>
            <a:picLocks noChangeAspect="1" noChangeArrowheads="1"/>
          </p:cNvPicPr>
          <p:nvPr/>
        </p:nvPicPr>
        <p:blipFill>
          <a:blip r:embed="rId10" cstate="print">
            <a:lum bright="-10000"/>
          </a:blip>
          <a:srcRect/>
          <a:stretch>
            <a:fillRect/>
          </a:stretch>
        </p:blipFill>
        <p:spPr bwMode="auto">
          <a:xfrm>
            <a:off x="5652120" y="2996952"/>
            <a:ext cx="1224136" cy="95304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79512" y="5013176"/>
            <a:ext cx="1240620" cy="6810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специалистов МДОУ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3861048"/>
            <a:ext cx="1403648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Выявление детей с ОВЗ</a:t>
            </a:r>
            <a:endParaRPr lang="ru-RU" sz="12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2348880"/>
            <a:ext cx="1655168" cy="1123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1 заседание </a:t>
            </a:r>
            <a:r>
              <a:rPr lang="ru-RU" sz="1200" b="1" dirty="0" err="1" smtClean="0">
                <a:latin typeface="Bookman Old Style" pitchFamily="18" charset="0"/>
                <a:cs typeface="Times New Roman" pitchFamily="18" charset="0"/>
              </a:rPr>
              <a:t>ПМПк</a:t>
            </a:r>
            <a:endParaRPr lang="ru-RU" sz="1200" b="1" dirty="0" smtClean="0"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Коллегиальное заключение на ТМПК</a:t>
            </a:r>
            <a:endParaRPr lang="ru-RU" sz="12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1340768"/>
            <a:ext cx="1403648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Консультация для родителей</a:t>
            </a:r>
            <a:endParaRPr lang="ru-RU" sz="12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6016" y="1052736"/>
            <a:ext cx="1403648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Решение родителей</a:t>
            </a:r>
            <a:endParaRPr lang="ru-RU" sz="12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6216" y="1484784"/>
            <a:ext cx="1872208" cy="306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ТПМПК</a:t>
            </a:r>
            <a:endParaRPr lang="ru-RU" sz="12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4288" y="2996952"/>
            <a:ext cx="1656184" cy="7808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2 заседание </a:t>
            </a:r>
            <a:r>
              <a:rPr lang="ru-RU" sz="1200" b="1" dirty="0" err="1" smtClean="0">
                <a:latin typeface="Bookman Old Style" pitchFamily="18" charset="0"/>
                <a:cs typeface="Times New Roman" pitchFamily="18" charset="0"/>
              </a:rPr>
              <a:t>ПМПк</a:t>
            </a:r>
            <a:endParaRPr lang="ru-RU" sz="1200" b="1" dirty="0" smtClean="0">
              <a:latin typeface="Bookman Old Style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Разработка АОП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47864" y="5229200"/>
            <a:ext cx="1800199" cy="306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ВОСПИТАННИК</a:t>
            </a:r>
            <a:endParaRPr lang="ru-RU" sz="1200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5796" name="Picture 20" descr="http://xn--21-1lctt.xn--p1ai/sites/default/files/files/nou2016/foto/character-college-grad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140968"/>
            <a:ext cx="1458162" cy="19442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6516216" y="1916832"/>
            <a:ext cx="2304256" cy="983694"/>
          </a:xfrm>
          <a:prstGeom prst="downArrow">
            <a:avLst>
              <a:gd name="adj1" fmla="val 50000"/>
              <a:gd name="adj2" fmla="val 320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Рекомендации  для </a:t>
            </a:r>
            <a:r>
              <a:rPr lang="ru-RU" sz="1200" dirty="0" err="1" smtClean="0">
                <a:latin typeface="Bookman Old Style" pitchFamily="18" charset="0"/>
                <a:cs typeface="Times New Roman" pitchFamily="18" charset="0"/>
              </a:rPr>
              <a:t>ПМПк</a:t>
            </a:r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 МДОУ</a:t>
            </a:r>
            <a:endParaRPr lang="ru-RU" sz="1200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7" name="Picture 4" descr="http://ecom.ngo/old/wp-content/uploads/2017/05/hypnotherapy_client_referral_network.jpg"/>
          <p:cNvPicPr>
            <a:picLocks noChangeAspect="1" noChangeArrowheads="1"/>
          </p:cNvPicPr>
          <p:nvPr/>
        </p:nvPicPr>
        <p:blipFill>
          <a:blip r:embed="rId12" cstate="print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1224136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380312" y="4005064"/>
            <a:ext cx="1584176" cy="11237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Определение содержания  психолого-педагогического сопровождения</a:t>
            </a:r>
          </a:p>
        </p:txBody>
      </p:sp>
      <p:pic>
        <p:nvPicPr>
          <p:cNvPr id="29" name="Picture 2" descr="https://ds02.infourok.ru/uploads/ex/0172/00075471-91fb8843/hello_html_m21fbe115.jpg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>
            <a:off x="6012160" y="5157192"/>
            <a:ext cx="1296144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7452320" y="5733256"/>
            <a:ext cx="154766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3 заседание </a:t>
            </a:r>
            <a:r>
              <a:rPr lang="ru-RU" sz="1200" b="1" dirty="0" err="1" smtClean="0">
                <a:latin typeface="Bookman Old Style" pitchFamily="18" charset="0"/>
                <a:cs typeface="Times New Roman" pitchFamily="18" charset="0"/>
              </a:rPr>
              <a:t>ПМПк</a:t>
            </a:r>
            <a:endParaRPr lang="ru-RU" sz="1200" b="1" dirty="0" smtClean="0"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Отслеживание результатов</a:t>
            </a:r>
            <a:endParaRPr lang="ru-RU" sz="1200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75040" cy="79692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</a:t>
            </a: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7715200" cy="531033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деятельности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МДОУ;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руководителя МДОУ о создании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деятельности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____ учебный год;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заседания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записи детей на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Договор-согласие между родителями (законными представителями) и МДОУ о прохождении ТПМПК;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характеристика (на каждого ребенка 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Коллегиальное заключение специалистов, принимающих участие в заседании по конкретному ребенку;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для прохождения ТПМПК;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коллегиальных заключений и рекомендаций ТПМПК;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родителей (законных представителей) на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психолого-медико-педагогическое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  и сопровождение ребенка;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 родителей (законных представителей) о несогласии с решением консилиума.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3630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14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221488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400" b="1" dirty="0" smtClean="0">
                <a:latin typeface="Bookman Old Style" pitchFamily="18" charset="0"/>
                <a:cs typeface="Times New Roman" panose="02020603050405020304" pitchFamily="18" charset="0"/>
              </a:rPr>
              <a:t>ПРАВА И ОБЯЗАННОСТИ РОДИТЕЛЕЙ </a:t>
            </a:r>
            <a:br>
              <a:rPr lang="ru-RU" altLang="ru-RU" sz="2400" b="1" dirty="0" smtClean="0"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Bookman Old Style" pitchFamily="18" charset="0"/>
                <a:cs typeface="Times New Roman" panose="02020603050405020304" pitchFamily="18" charset="0"/>
              </a:rPr>
              <a:t>(ЗАКОННЫХ ПРЕДСТАВИТЕЛЕЙ)</a:t>
            </a:r>
            <a:r>
              <a:rPr lang="ru-RU" altLang="ru-RU" sz="2400" dirty="0" smtClean="0">
                <a:latin typeface="Bookman Old Style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Bookman Old Style" pitchFamily="18" charset="0"/>
                <a:cs typeface="Times New Roman" panose="02020603050405020304" pitchFamily="18" charset="0"/>
              </a:rPr>
            </a:br>
            <a:endParaRPr lang="ru-RU" altLang="ru-RU" sz="2400" dirty="0" smtClean="0"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Содержимое 5"/>
          <p:cNvSpPr>
            <a:spLocks noGrp="1"/>
          </p:cNvSpPr>
          <p:nvPr>
            <p:ph idx="1"/>
          </p:nvPr>
        </p:nvSpPr>
        <p:spPr>
          <a:xfrm>
            <a:off x="179512" y="1268760"/>
            <a:ext cx="7632848" cy="538177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ru-RU" altLang="ru-RU" sz="1800" b="1" dirty="0" smtClean="0">
                <a:latin typeface="Bookman Old Style" pitchFamily="18" charset="0"/>
                <a:cs typeface="Times New Roman" panose="02020603050405020304" pitchFamily="18" charset="0"/>
              </a:rPr>
              <a:t>Родители (законные представители) ребенка с ОВЗ и/или отклоняющимся развитием  имеют право:</a:t>
            </a:r>
            <a:endParaRPr lang="ru-RU" altLang="ru-RU" sz="1800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присутствовать при диагностическом обследовании</a:t>
            </a:r>
          </a:p>
          <a:p>
            <a:pPr lvl="1" eaLnBrk="1" hangingPunct="1"/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участвовать в обсуждении результатов обследования</a:t>
            </a:r>
          </a:p>
          <a:p>
            <a:pPr lvl="1" eaLnBrk="1" hangingPunct="1"/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получать консультации специалистов консилиума</a:t>
            </a:r>
          </a:p>
          <a:p>
            <a:pPr lvl="1" eaLnBrk="1" hangingPunct="1"/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посещать занятия специалистов в рамках реализации их коррекционной деятельности     с ребенком;</a:t>
            </a:r>
          </a:p>
          <a:p>
            <a:pPr lvl="1" eaLnBrk="1" hangingPunct="1"/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выразить  несогласие с заключением консилиума на ТПМПК.</a:t>
            </a:r>
          </a:p>
          <a:p>
            <a:pPr lvl="1" eaLnBrk="1" hangingPunct="1">
              <a:buNone/>
            </a:pPr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   2. </a:t>
            </a:r>
            <a:r>
              <a:rPr lang="ru-RU" altLang="ru-RU" sz="1800" b="1" dirty="0" smtClean="0">
                <a:latin typeface="Bookman Old Style" pitchFamily="18" charset="0"/>
                <a:cs typeface="Times New Roman" panose="02020603050405020304" pitchFamily="18" charset="0"/>
              </a:rPr>
              <a:t>Родители (законные представители) обязаны:</a:t>
            </a:r>
            <a:endParaRPr lang="ru-RU" altLang="ru-RU" sz="1800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741600" indent="-284400" eaLnBrk="1" hangingPunct="1">
              <a:buFont typeface="Bookman Old Style" pitchFamily="18" charset="0"/>
              <a:buChar char="–"/>
            </a:pPr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следовать рекомендациям консилиума;</a:t>
            </a:r>
          </a:p>
          <a:p>
            <a:pPr marL="741600" indent="-284400" eaLnBrk="1" hangingPunct="1">
              <a:buFont typeface="Bookman Old Style" pitchFamily="18" charset="0"/>
              <a:buChar char="–"/>
            </a:pPr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участвовать в реализации программы </a:t>
            </a:r>
            <a:r>
              <a:rPr lang="ru-RU" altLang="ru-RU" sz="1800" dirty="0" err="1" smtClean="0">
                <a:latin typeface="Bookman Old Style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- педагогического сопровождения;</a:t>
            </a:r>
          </a:p>
          <a:p>
            <a:pPr marL="741600" indent="-284400" eaLnBrk="1" hangingPunct="1">
              <a:buFont typeface="Bookman Old Style" pitchFamily="18" charset="0"/>
              <a:buChar char="–"/>
            </a:pPr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не допускать отсутствия ребенка на коррекционно-развивающих занятиях без уважительной причины. </a:t>
            </a:r>
          </a:p>
          <a:p>
            <a:pPr eaLnBrk="1" hangingPunct="1"/>
            <a:endParaRPr lang="ru-RU" altLang="ru-RU" sz="14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441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88913"/>
            <a:ext cx="8050212" cy="882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smtClean="0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-2385" y="1033329"/>
            <a:ext cx="7704856" cy="582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консилиума обязаны:</a:t>
            </a:r>
          </a:p>
          <a:p>
            <a:pPr eaLnBrk="1" hangingPunct="1"/>
            <a:endParaRPr lang="ru-RU" altLang="ru-RU" sz="1000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00" indent="-284400">
              <a:buFont typeface="Bookman Old Style" pitchFamily="18" charset="0"/>
              <a:buChar char="−"/>
            </a:pP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руководствоваться </a:t>
            </a: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своей деятельности профессиональными и этическими </a:t>
            </a: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принципами;</a:t>
            </a:r>
            <a:endParaRPr lang="ru-RU" altLang="ru-RU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00" indent="-284400">
              <a:buFont typeface="Bookman Old Style" pitchFamily="18" charset="0"/>
              <a:buChar char="−"/>
            </a:pP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исходить </a:t>
            </a: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своей деятельности из принципов инклюзивного образования </a:t>
            </a: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детей;</a:t>
            </a:r>
            <a:endParaRPr lang="ru-RU" altLang="ru-RU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00" indent="-284400">
              <a:buFont typeface="Bookman Old Style" pitchFamily="18" charset="0"/>
              <a:buChar char="−"/>
            </a:pP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пределах своей компетенции защищать </a:t>
            </a: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 </a:t>
            </a: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интересы </a:t>
            </a: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детей;</a:t>
            </a:r>
            <a:endParaRPr lang="ru-RU" altLang="ru-RU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00" indent="-284400">
              <a:buFont typeface="Bookman Old Style" pitchFamily="18" charset="0"/>
              <a:buChar char="−"/>
            </a:pP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</a:t>
            </a: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несут ответственность за соблюдение конфиденциальности и несанкционированное разглашение сведений о детях и их семьях.</a:t>
            </a:r>
          </a:p>
          <a:p>
            <a:endParaRPr lang="ru-RU" altLang="ru-RU" sz="1000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</a:t>
            </a:r>
            <a:r>
              <a:rPr lang="ru-RU" altLang="ru-RU" b="1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консилиума имеют право:</a:t>
            </a:r>
          </a:p>
          <a:p>
            <a:endParaRPr lang="ru-RU" altLang="ru-RU" sz="1050" b="1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00" indent="-284400">
              <a:buFont typeface="Bookman Old Style" pitchFamily="18" charset="0"/>
              <a:buChar char="−"/>
            </a:pP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иметь </a:t>
            </a: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 мнение по особенностям сопровождения ребенка с </a:t>
            </a: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ОВЗ;</a:t>
            </a:r>
            <a:endParaRPr lang="ru-RU" altLang="ru-RU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00" indent="-284400">
              <a:buFont typeface="Bookman Old Style" pitchFamily="18" charset="0"/>
              <a:buChar char="−"/>
            </a:pP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требовать </a:t>
            </a: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родителей (законных представителей) выполнения своих обязанностей в соответствии с п. 4.2;</a:t>
            </a:r>
          </a:p>
          <a:p>
            <a:pPr marL="741600" indent="-284400">
              <a:buFont typeface="Bookman Old Style" pitchFamily="18" charset="0"/>
              <a:buChar char="−"/>
            </a:pP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представлять </a:t>
            </a: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отстаивать свое мнение об особенностях ребенка и направлениях собственной деятельности в качестве представителя МДОУ при обследовании ребенка на ТПМПК</a:t>
            </a: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3834"/>
            <a:ext cx="7378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latin typeface="Bookman Old Style" pitchFamily="18" charset="0"/>
                <a:cs typeface="Times New Roman" panose="02020603050405020304" pitchFamily="18" charset="0"/>
              </a:rPr>
              <a:t>ПРАВА И ОБЯЗАННОСТИ СПЕЦИАЛИСТОВ </a:t>
            </a:r>
          </a:p>
          <a:p>
            <a:pPr algn="ctr"/>
            <a:r>
              <a:rPr lang="ru-RU" altLang="ru-RU" sz="2400" b="1" dirty="0" err="1" smtClean="0">
                <a:latin typeface="Bookman Old Style" pitchFamily="18" charset="0"/>
                <a:cs typeface="Times New Roman" panose="02020603050405020304" pitchFamily="18" charset="0"/>
              </a:rPr>
              <a:t>ПМПк</a:t>
            </a:r>
            <a:r>
              <a:rPr lang="ru-RU" altLang="ru-RU" sz="2400" b="1" dirty="0" smtClean="0">
                <a:latin typeface="Bookman Old Style" pitchFamily="18" charset="0"/>
                <a:cs typeface="Times New Roman" panose="02020603050405020304" pitchFamily="18" charset="0"/>
              </a:rPr>
              <a:t>  МДОУ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45094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343310084"/>
              </p:ext>
            </p:extLst>
          </p:nvPr>
        </p:nvGraphicFramePr>
        <p:xfrm>
          <a:off x="-48816" y="1481882"/>
          <a:ext cx="6673552" cy="525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135" y="395203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Направления деятельности  </a:t>
            </a:r>
          </a:p>
          <a:p>
            <a:pPr algn="ctr"/>
            <a:r>
              <a:rPr lang="ru-RU" sz="3200" b="1" dirty="0" err="1" smtClean="0">
                <a:latin typeface="Bookman Old Style" pitchFamily="18" charset="0"/>
              </a:rPr>
              <a:t>ПМПк</a:t>
            </a:r>
            <a:r>
              <a:rPr lang="ru-RU" sz="3200" b="1" dirty="0" smtClean="0">
                <a:latin typeface="Bookman Old Style" pitchFamily="18" charset="0"/>
              </a:rPr>
              <a:t> в МДОУ  </a:t>
            </a:r>
            <a:endParaRPr lang="ru-RU" sz="32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178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7920880" cy="4525963"/>
          </a:xfrm>
        </p:spPr>
        <p:txBody>
          <a:bodyPr/>
          <a:lstStyle/>
          <a:p>
            <a:pPr algn="ctr">
              <a:buNone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«Организация комплексного </a:t>
            </a:r>
          </a:p>
          <a:p>
            <a:pPr algn="ctr">
              <a:buNone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психолого-медико - педагогического сопровождения </a:t>
            </a:r>
          </a:p>
          <a:p>
            <a:pPr algn="ctr">
              <a:buNone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детей-инвалидов в условиях группы </a:t>
            </a:r>
          </a:p>
          <a:p>
            <a:pPr algn="ctr">
              <a:buNone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компенсирующей направленности в МДОУ» </a:t>
            </a:r>
          </a:p>
          <a:p>
            <a:pPr eaLnBrk="1" hangingPunct="1">
              <a:buNone/>
            </a:pPr>
            <a:endParaRPr lang="ru-RU" altLang="ru-RU" dirty="0" smtClean="0"/>
          </a:p>
        </p:txBody>
      </p:sp>
      <p:pic>
        <p:nvPicPr>
          <p:cNvPr id="4" name="Picture 4" descr="http://www.skhp.by/images/resized/images/img/polznat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2545179" cy="245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3645024"/>
            <a:ext cx="486003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buNone/>
            </a:pPr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pPr algn="r">
              <a:lnSpc>
                <a:spcPct val="80000"/>
              </a:lnSpc>
              <a:buNone/>
            </a:pPr>
            <a:r>
              <a:rPr lang="ru-RU" dirty="0" smtClean="0">
                <a:latin typeface="Bookman Old Style" pitchFamily="18" charset="0"/>
              </a:rPr>
              <a:t> выступление учителя-логопеда</a:t>
            </a:r>
          </a:p>
          <a:p>
            <a:pPr algn="r">
              <a:lnSpc>
                <a:spcPct val="80000"/>
              </a:lnSpc>
              <a:buNone/>
            </a:pPr>
            <a:r>
              <a:rPr lang="ru-RU" dirty="0" smtClean="0">
                <a:latin typeface="Bookman Old Style" pitchFamily="18" charset="0"/>
              </a:rPr>
              <a:t>первой квалификационной категории МДОУ «Детский сад № 145» </a:t>
            </a:r>
          </a:p>
          <a:p>
            <a:pPr algn="r">
              <a:lnSpc>
                <a:spcPct val="80000"/>
              </a:lnSpc>
            </a:pPr>
            <a:r>
              <a:rPr lang="ru-RU" b="1" i="1" dirty="0" smtClean="0">
                <a:latin typeface="Bookman Old Style" pitchFamily="18" charset="0"/>
              </a:rPr>
              <a:t>Редькиной Т.А.,</a:t>
            </a:r>
          </a:p>
          <a:p>
            <a:pPr algn="r">
              <a:lnSpc>
                <a:spcPct val="80000"/>
              </a:lnSpc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r">
              <a:lnSpc>
                <a:spcPct val="80000"/>
              </a:lnSpc>
              <a:buNone/>
            </a:pPr>
            <a:r>
              <a:rPr lang="ru-RU" dirty="0" smtClean="0">
                <a:latin typeface="Bookman Old Style" pitchFamily="18" charset="0"/>
              </a:rPr>
              <a:t>учителя-дефектолога</a:t>
            </a:r>
          </a:p>
          <a:p>
            <a:pPr algn="r">
              <a:lnSpc>
                <a:spcPct val="80000"/>
              </a:lnSpc>
              <a:buNone/>
            </a:pPr>
            <a:r>
              <a:rPr lang="ru-RU" dirty="0" smtClean="0">
                <a:latin typeface="Bookman Old Style" pitchFamily="18" charset="0"/>
              </a:rPr>
              <a:t>первой квалификационной </a:t>
            </a:r>
          </a:p>
          <a:p>
            <a:pPr algn="r">
              <a:lnSpc>
                <a:spcPct val="80000"/>
              </a:lnSpc>
            </a:pPr>
            <a:r>
              <a:rPr lang="ru-RU" dirty="0" smtClean="0">
                <a:latin typeface="Bookman Old Style" pitchFamily="18" charset="0"/>
              </a:rPr>
              <a:t>МДОУ «Детский сад № 145»</a:t>
            </a:r>
            <a:r>
              <a:rPr lang="ru-RU" b="1" i="1" dirty="0" smtClean="0">
                <a:latin typeface="Bookman Old Style" pitchFamily="18" charset="0"/>
              </a:rPr>
              <a:t> </a:t>
            </a:r>
          </a:p>
          <a:p>
            <a:pPr algn="r">
              <a:lnSpc>
                <a:spcPct val="80000"/>
              </a:lnSpc>
            </a:pPr>
            <a:r>
              <a:rPr lang="ru-RU" b="1" i="1" dirty="0" smtClean="0">
                <a:latin typeface="Bookman Old Style" pitchFamily="18" charset="0"/>
              </a:rPr>
              <a:t>Ермолиной А.А.</a:t>
            </a:r>
          </a:p>
          <a:p>
            <a:pPr algn="r">
              <a:lnSpc>
                <a:spcPct val="80000"/>
              </a:lnSpc>
              <a:buNone/>
            </a:pPr>
            <a:endParaRPr lang="ru-RU" b="1" i="1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983664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49288"/>
            <a:ext cx="8064896" cy="614806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Bookman Old Style" pitchFamily="18" charset="0"/>
                <a:cs typeface="Times New Roman" pitchFamily="18" charset="0"/>
              </a:rPr>
              <a:t>Цель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err="1" smtClean="0">
                <a:latin typeface="Bookman Old Style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sz="4000" b="1" dirty="0" smtClean="0">
                <a:latin typeface="Bookman Old Style" pitchFamily="18" charset="0"/>
                <a:cs typeface="Times New Roman" pitchFamily="18" charset="0"/>
              </a:rPr>
              <a:t> сопровождения детей-инвалидов:</a:t>
            </a:r>
            <a:r>
              <a:rPr lang="ru-RU" sz="4000" dirty="0" smtClean="0">
                <a:latin typeface="Bookman Old Style" pitchFamily="18" charset="0"/>
                <a:cs typeface="Times New Roman" pitchFamily="18" charset="0"/>
              </a:rPr>
              <a:t> </a:t>
            </a:r>
            <a:endParaRPr lang="ru-RU" sz="4000" b="1" dirty="0" smtClean="0">
              <a:latin typeface="Bookman Old Style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Bookman Old Style" pitchFamily="18" charset="0"/>
                <a:cs typeface="Times New Roman" pitchFamily="18" charset="0"/>
              </a:rPr>
              <a:t>реализация комплекса </a:t>
            </a:r>
            <a:r>
              <a:rPr lang="ru-RU" sz="3400" dirty="0">
                <a:latin typeface="Bookman Old Style" pitchFamily="18" charset="0"/>
                <a:cs typeface="Times New Roman" pitchFamily="18" charset="0"/>
              </a:rPr>
              <a:t>медицинских, образовательных, коррекционных, диагностических и просветительских мероприятий, направленных на создание </a:t>
            </a:r>
            <a:r>
              <a:rPr lang="ru-RU" sz="3400" dirty="0" smtClean="0">
                <a:latin typeface="Bookman Old Style" pitchFamily="18" charset="0"/>
                <a:cs typeface="Times New Roman" pitchFamily="18" charset="0"/>
              </a:rPr>
              <a:t>специальных условий</a:t>
            </a:r>
            <a:r>
              <a:rPr lang="ru-RU" sz="3400" dirty="0">
                <a:latin typeface="Bookman Old Style" pitchFamily="18" charset="0"/>
                <a:cs typeface="Times New Roman" pitchFamily="18" charset="0"/>
              </a:rPr>
              <a:t>, необходимых для успешного </a:t>
            </a:r>
            <a:r>
              <a:rPr lang="ru-RU" sz="3400" dirty="0" smtClean="0">
                <a:latin typeface="Bookman Old Style" pitchFamily="18" charset="0"/>
                <a:cs typeface="Times New Roman" pitchFamily="18" charset="0"/>
              </a:rPr>
              <a:t>развития </a:t>
            </a:r>
            <a:r>
              <a:rPr lang="ru-RU" sz="3400" dirty="0">
                <a:latin typeface="Bookman Old Style" pitchFamily="18" charset="0"/>
                <a:cs typeface="Times New Roman" pitchFamily="18" charset="0"/>
              </a:rPr>
              <a:t>и </a:t>
            </a:r>
            <a:r>
              <a:rPr lang="ru-RU" sz="3400" dirty="0" smtClean="0">
                <a:latin typeface="Bookman Old Style" pitchFamily="18" charset="0"/>
                <a:cs typeface="Times New Roman" pitchFamily="18" charset="0"/>
              </a:rPr>
              <a:t>социализацию  воспитанников.</a:t>
            </a:r>
            <a:endParaRPr lang="ru-RU" sz="3400" dirty="0">
              <a:latin typeface="Bookman Old Style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700" b="1" i="1" dirty="0" smtClean="0">
              <a:latin typeface="Bookman Old Style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700" b="1" i="1" dirty="0" smtClean="0">
                <a:latin typeface="Bookman Old Style" pitchFamily="18" charset="0"/>
                <a:cs typeface="Times New Roman" pitchFamily="18" charset="0"/>
              </a:rPr>
              <a:t>Задачи:</a:t>
            </a:r>
            <a:endParaRPr lang="ru-RU" sz="3700" b="1" i="1" dirty="0">
              <a:latin typeface="Bookman Old Style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400" dirty="0" smtClean="0">
                <a:latin typeface="Bookman Old Style" pitchFamily="18" charset="0"/>
                <a:cs typeface="Times New Roman" pitchFamily="18" charset="0"/>
              </a:rPr>
              <a:t>Блок диагностических </a:t>
            </a:r>
            <a:r>
              <a:rPr lang="ru-RU" sz="3400" dirty="0">
                <a:latin typeface="Bookman Old Style" pitchFamily="18" charset="0"/>
                <a:cs typeface="Times New Roman" pitchFamily="18" charset="0"/>
              </a:rPr>
              <a:t>задач</a:t>
            </a:r>
            <a:r>
              <a:rPr lang="ru-RU" sz="3400" dirty="0" smtClean="0">
                <a:latin typeface="Bookman Old Style" pitchFamily="18" charset="0"/>
                <a:cs typeface="Times New Roman" pitchFamily="18" charset="0"/>
              </a:rPr>
              <a:t>. </a:t>
            </a:r>
            <a:endParaRPr lang="ru-RU" sz="3400" dirty="0">
              <a:latin typeface="Bookman Old Style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400" dirty="0">
                <a:latin typeface="Bookman Old Style" pitchFamily="18" charset="0"/>
                <a:cs typeface="Times New Roman" pitchFamily="18" charset="0"/>
              </a:rPr>
              <a:t>Блок </a:t>
            </a:r>
            <a:r>
              <a:rPr lang="ru-RU" sz="3400" dirty="0" smtClean="0">
                <a:latin typeface="Bookman Old Style" pitchFamily="18" charset="0"/>
                <a:cs typeface="Times New Roman" pitchFamily="18" charset="0"/>
              </a:rPr>
              <a:t>воспитательно-образовательных задач. </a:t>
            </a:r>
            <a:endParaRPr lang="ru-RU" sz="3400" dirty="0">
              <a:latin typeface="Bookman Old Style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400" dirty="0" smtClean="0">
                <a:latin typeface="Bookman Old Style" pitchFamily="18" charset="0"/>
                <a:cs typeface="Times New Roman" pitchFamily="18" charset="0"/>
              </a:rPr>
              <a:t>Блок коррекционно-развивающих задач. </a:t>
            </a:r>
            <a:endParaRPr lang="ru-RU" sz="3400" dirty="0">
              <a:latin typeface="Bookman Old Style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400" dirty="0" smtClean="0">
                <a:latin typeface="Bookman Old Style" pitchFamily="18" charset="0"/>
                <a:cs typeface="Times New Roman" pitchFamily="18" charset="0"/>
              </a:rPr>
              <a:t>Блок медицинских задач.</a:t>
            </a:r>
            <a:endParaRPr lang="ru-RU" sz="3400" dirty="0"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988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7" y="-242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6864" cy="92211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НАПРАВЛЕНИЯ  ОРГАНИЗАЦИИ СОПРОВОЖДЕНИЯ </a:t>
            </a: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781128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Разработка локальных актов, регулирующих организацию работы с детьми-инвалидами в МДОУ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Создание адаптированной  образовательной среды (РППС) для детей-инвалидов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Подбор организационно-методического обеспечения</a:t>
            </a:r>
          </a:p>
          <a:p>
            <a:pPr>
              <a:spcBef>
                <a:spcPts val="1200"/>
              </a:spcBef>
            </a:pP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Создание условий для организации квалифицированной коррекционно-образовательной помощи детям-инвалидам</a:t>
            </a:r>
          </a:p>
          <a:p>
            <a:endParaRPr lang="ru-RU" sz="2000" b="1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7" y="-242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344816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latin typeface="Bookman Old Style" pitchFamily="18" charset="0"/>
                <a:cs typeface="Times New Roman" pitchFamily="18" charset="0"/>
              </a:rPr>
              <a:t>ЛОКАЛЬНЫЕ АКТЫ, РЕГУЛИРУЮЩИЕ ОРГАНИЗАЦИЮ РАБОТЫ С ДЕТЬМИ-ИНВАЛИДАМИ В МДОУ</a:t>
            </a:r>
            <a:endParaRPr lang="ru-RU" sz="18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97360"/>
            <a:ext cx="7632848" cy="5760640"/>
          </a:xfrm>
        </p:spPr>
        <p:txBody>
          <a:bodyPr>
            <a:normAutofit/>
          </a:bodyPr>
          <a:lstStyle/>
          <a:p>
            <a:pPr fontAlgn="base">
              <a:buFont typeface="Arial" pitchFamily="34" charset="0"/>
              <a:buChar char="̶"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Положение о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группе </a:t>
            </a: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компенсирующей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направленности для детей со сложным дефектом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в МДОУ</a:t>
            </a:r>
          </a:p>
          <a:p>
            <a:pPr>
              <a:buFont typeface="Arial" pitchFamily="34" charset="0"/>
              <a:buChar char="̶"/>
            </a:pP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Положение об </a:t>
            </a: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организации психолого-медико-педагогического сопровождения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 воспитанников с ограниченными возможностями здоровья и детей-инвалидов в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МДОУ</a:t>
            </a:r>
            <a:endParaRPr lang="ru-RU" sz="2000" dirty="0">
              <a:latin typeface="Bookman Old Style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̶"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Положение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о </a:t>
            </a: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разработке и реализации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адаптированной основной образовательной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программы </a:t>
            </a: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(АООП)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для детей с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ОВЗ в МДОУ.</a:t>
            </a:r>
            <a:endParaRPr lang="ru-RU" sz="2000" dirty="0">
              <a:latin typeface="Bookman Old Style" pitchFamily="18" charset="0"/>
              <a:cs typeface="Times New Roman" pitchFamily="18" charset="0"/>
            </a:endParaRPr>
          </a:p>
          <a:p>
            <a:pPr fontAlgn="base">
              <a:buFont typeface="Arial" pitchFamily="34" charset="0"/>
              <a:buChar char="̶"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Положение о </a:t>
            </a: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разработке и утверждении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адаптированной образовательной программы </a:t>
            </a: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(АОП)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детей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с нарушениями ________ в МДОУ.</a:t>
            </a:r>
          </a:p>
          <a:p>
            <a:pPr fontAlgn="base">
              <a:buFont typeface="Arial" pitchFamily="34" charset="0"/>
              <a:buChar char="̶"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Положение о </a:t>
            </a: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разработке и </a:t>
            </a: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реализации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специальной индивидуальной программы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развития </a:t>
            </a: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(СИПР)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 для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детей с интеллектуальными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нарушениями в МДОУ.</a:t>
            </a:r>
            <a:endParaRPr lang="ru-RU" sz="2000" dirty="0">
              <a:latin typeface="Bookman Old Style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069778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7920880" cy="6552728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СОЗДАНИЕ АДАПТИРОВАННОЙ  ОБРАЗОВАТЕЛЬНОЙ СРЕДЫ (РППС) </a:t>
            </a:r>
          </a:p>
          <a:p>
            <a:pPr lvl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ДЕТЕЙ-ИНВАЛИДОВ</a:t>
            </a:r>
          </a:p>
          <a:p>
            <a:pPr marL="0" lvl="0" indent="0">
              <a:buNone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̶"/>
            </a:pP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Доступность помещений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в МДОУ 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(безбарьерная среда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̶"/>
            </a:pP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Развивающая предметно - пространственная среда МДОУ:</a:t>
            </a:r>
          </a:p>
          <a:p>
            <a:pPr marL="0" indent="0">
              <a:buNone/>
            </a:pPr>
            <a:endParaRPr lang="ru-RU" sz="1600" dirty="0">
              <a:latin typeface="Bookman Old Style" pitchFamily="18" charset="0"/>
              <a:cs typeface="Times New Roman" pitchFamily="18" charset="0"/>
            </a:endParaRPr>
          </a:p>
          <a:p>
            <a:pPr marL="741600" indent="-284400"/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группа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компенсирующей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направленности;</a:t>
            </a:r>
            <a:endParaRPr lang="ru-RU" sz="1600" dirty="0">
              <a:latin typeface="Bookman Old Style" pitchFamily="18" charset="0"/>
              <a:cs typeface="Times New Roman" pitchFamily="18" charset="0"/>
            </a:endParaRPr>
          </a:p>
          <a:p>
            <a:pPr marL="741600" indent="-284400"/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рабочая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зона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учителя-дефектолога;</a:t>
            </a:r>
            <a:endParaRPr lang="ru-RU" sz="1600" dirty="0">
              <a:latin typeface="Bookman Old Style" pitchFamily="18" charset="0"/>
              <a:cs typeface="Times New Roman" pitchFamily="18" charset="0"/>
            </a:endParaRPr>
          </a:p>
          <a:p>
            <a:pPr marL="741600" indent="-284400"/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музыкальный зал;</a:t>
            </a:r>
            <a:endParaRPr lang="ru-RU" sz="1600" dirty="0">
              <a:latin typeface="Bookman Old Style" pitchFamily="18" charset="0"/>
              <a:cs typeface="Times New Roman" pitchFamily="18" charset="0"/>
            </a:endParaRPr>
          </a:p>
          <a:p>
            <a:pPr marL="741600" indent="-284400"/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спортивный зал;</a:t>
            </a:r>
            <a:endParaRPr lang="ru-RU" sz="1600" dirty="0">
              <a:latin typeface="Bookman Old Style" pitchFamily="18" charset="0"/>
              <a:cs typeface="Times New Roman" pitchFamily="18" charset="0"/>
            </a:endParaRPr>
          </a:p>
          <a:p>
            <a:pPr marL="741600" indent="-284400"/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комната сенсомоторного развития /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кабинет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педагога-психолога;</a:t>
            </a:r>
            <a:endParaRPr lang="ru-RU" sz="1600" dirty="0">
              <a:latin typeface="Bookman Old Style" pitchFamily="18" charset="0"/>
              <a:cs typeface="Times New Roman" pitchFamily="18" charset="0"/>
            </a:endParaRPr>
          </a:p>
          <a:p>
            <a:pPr marL="741600" indent="-284400"/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мед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. кабинет (процедурный, изолятор, массажный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);</a:t>
            </a:r>
            <a:endParaRPr lang="ru-RU" sz="1600" dirty="0">
              <a:latin typeface="Bookman Old Style" pitchFamily="18" charset="0"/>
              <a:cs typeface="Times New Roman" pitchFamily="18" charset="0"/>
            </a:endParaRPr>
          </a:p>
          <a:p>
            <a:pPr marL="741600" indent="-284400"/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бассейн;</a:t>
            </a:r>
          </a:p>
          <a:p>
            <a:pPr marL="741600" indent="-284400"/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прогулочная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территория с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верандой;</a:t>
            </a:r>
          </a:p>
          <a:p>
            <a:pPr marL="741600" indent="-284400"/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технические средства реабилитации.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6640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4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920880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муниципальная инновационная площадка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Bookman Old Style" pitchFamily="18" charset="0"/>
              </a:rPr>
              <a:t>«</a:t>
            </a:r>
            <a:r>
              <a:rPr lang="ru-RU" sz="3100" dirty="0">
                <a:solidFill>
                  <a:schemeClr val="tx1"/>
                </a:solidFill>
                <a:latin typeface="Bookman Old Style" pitchFamily="18" charset="0"/>
              </a:rPr>
              <a:t>Организация психолого-педагогического сопровождения детей с ограниченными возможностями здоровья в условиях образовательной </a:t>
            </a:r>
            <a:r>
              <a:rPr lang="ru-RU" sz="3100" dirty="0" smtClean="0">
                <a:solidFill>
                  <a:schemeClr val="tx1"/>
                </a:solidFill>
                <a:latin typeface="Bookman Old Style" pitchFamily="18" charset="0"/>
              </a:rPr>
              <a:t>инклюзии»</a:t>
            </a:r>
            <a:endParaRPr lang="ru-RU" sz="31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733256"/>
            <a:ext cx="7776864" cy="1008112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500" i="1" dirty="0" smtClean="0">
              <a:solidFill>
                <a:schemeClr val="tx1"/>
              </a:solidFill>
            </a:endParaRPr>
          </a:p>
          <a:p>
            <a:pPr algn="ctr"/>
            <a:endParaRPr lang="ru-RU" sz="1600" i="1" dirty="0">
              <a:solidFill>
                <a:schemeClr val="tx1"/>
              </a:solidFill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Ярославль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Bookman Old Style" pitchFamily="18" charset="0"/>
              </a:rPr>
              <a:t>2019 год</a:t>
            </a:r>
          </a:p>
          <a:p>
            <a:pPr algn="ctr"/>
            <a:endParaRPr lang="ru-RU" i="1" dirty="0" smtClean="0">
              <a:solidFill>
                <a:schemeClr val="tx1"/>
              </a:solidFill>
            </a:endParaRPr>
          </a:p>
          <a:p>
            <a:pPr algn="r"/>
            <a:endParaRPr lang="ru-RU" i="1" dirty="0" smtClean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4046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Муниципальная система образования города Ярославля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Picture 2" descr="http://internat14.ru/wp-content/uploads/2016/11/disabilit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81128"/>
            <a:ext cx="432048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476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6738" name="Picture 2" descr="C:\Users\pc2\Desktop\семинар 17.04.19\P_20190412_1135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3240360" cy="2385937"/>
          </a:xfrm>
          <a:prstGeom prst="round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6739" name="Picture 3" descr="C:\Users\pc2\Desktop\семинар 17.04.19\P_20190412_114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3384376" cy="2592288"/>
          </a:xfrm>
          <a:prstGeom prst="round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6740" name="Picture 4" descr="D:\ив семинар 19\МИП ИВ\фото дс 65\SDC13273.JPG"/>
          <p:cNvPicPr>
            <a:picLocks noChangeAspect="1" noChangeArrowheads="1"/>
          </p:cNvPicPr>
          <p:nvPr/>
        </p:nvPicPr>
        <p:blipFill>
          <a:blip r:embed="rId5" cstate="print"/>
          <a:srcRect l="38819" t="35443"/>
          <a:stretch>
            <a:fillRect/>
          </a:stretch>
        </p:blipFill>
        <p:spPr bwMode="auto">
          <a:xfrm>
            <a:off x="4860032" y="1700808"/>
            <a:ext cx="2610290" cy="3672408"/>
          </a:xfrm>
          <a:prstGeom prst="round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352928" cy="65527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1800" b="1" dirty="0" smtClean="0">
              <a:latin typeface="Bookman Old Style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ookman Old Style" pitchFamily="18" charset="0"/>
                <a:cs typeface="Times New Roman" pitchFamily="18" charset="0"/>
              </a:rPr>
              <a:t>ОРГАНИЗАЦИОННО-МЕТОДИЧЕСКОЕ ОБЕСПЕЧЕНИЕ</a:t>
            </a:r>
          </a:p>
          <a:p>
            <a:pPr>
              <a:buFont typeface="Wingdings" pitchFamily="2" charset="2"/>
              <a:buChar char="Ø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̶"/>
            </a:pPr>
            <a:r>
              <a:rPr lang="ru-RU" sz="1800" b="1" dirty="0">
                <a:latin typeface="Bookman Old Style" pitchFamily="18" charset="0"/>
                <a:cs typeface="Times New Roman" pitchFamily="18" charset="0"/>
              </a:rPr>
              <a:t>Разработка</a:t>
            </a: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Bookman Old Style" pitchFamily="18" charset="0"/>
                <a:cs typeface="Times New Roman" pitchFamily="18" charset="0"/>
              </a:rPr>
              <a:t>адаптированной основной образовательной программы </a:t>
            </a:r>
            <a:r>
              <a:rPr lang="ru-RU" sz="1600" b="1" dirty="0">
                <a:latin typeface="Bookman Old Style" pitchFamily="18" charset="0"/>
                <a:cs typeface="Times New Roman" pitchFamily="18" charset="0"/>
              </a:rPr>
              <a:t>для детей с ограниченными возможностями здоровья, имеющих нарушения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___________.</a:t>
            </a:r>
          </a:p>
          <a:p>
            <a:pPr lvl="0">
              <a:buNone/>
            </a:pPr>
            <a:endParaRPr lang="ru-RU" sz="1600" dirty="0" smtClean="0">
              <a:latin typeface="Bookman Old Style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̶"/>
            </a:pPr>
            <a:r>
              <a:rPr lang="ru-RU" sz="1600" b="1" dirty="0" smtClean="0">
                <a:latin typeface="Bookman Old Style" pitchFamily="18" charset="0"/>
                <a:cs typeface="Times New Roman" pitchFamily="18" charset="0"/>
              </a:rPr>
              <a:t>Разработка адаптированной </a:t>
            </a:r>
            <a:r>
              <a:rPr lang="ru-RU" sz="1600" b="1" dirty="0">
                <a:latin typeface="Bookman Old Style" pitchFamily="18" charset="0"/>
                <a:cs typeface="Times New Roman" pitchFamily="18" charset="0"/>
              </a:rPr>
              <a:t>образовательной программы для детей с нарушениями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__________.</a:t>
            </a:r>
          </a:p>
          <a:p>
            <a:pPr lvl="0">
              <a:buNone/>
            </a:pPr>
            <a:endParaRPr lang="ru-RU" sz="1600" dirty="0" smtClean="0">
              <a:latin typeface="Bookman Old Style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̶"/>
            </a:pP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Разработка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и реализации </a:t>
            </a:r>
            <a:r>
              <a:rPr lang="ru-RU" sz="1600" b="1" dirty="0">
                <a:latin typeface="Bookman Old Style" pitchFamily="18" charset="0"/>
                <a:cs typeface="Times New Roman" pitchFamily="18" charset="0"/>
              </a:rPr>
              <a:t>специальной индивидуальной программы развития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Bookman Old Style" pitchFamily="18" charset="0"/>
                <a:cs typeface="Times New Roman" pitchFamily="18" charset="0"/>
              </a:rPr>
              <a:t>(СИПР)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 для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детей с  ограниченными возможностями здоровья, имеющих нарушения __________ и умственную отсталость (интеллектуальные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нарушения).</a:t>
            </a:r>
          </a:p>
          <a:p>
            <a:pPr>
              <a:buFont typeface="Arial" pitchFamily="34" charset="0"/>
              <a:buChar char="̶"/>
            </a:pPr>
            <a:endParaRPr lang="ru-RU" sz="1600" dirty="0" smtClean="0">
              <a:latin typeface="Bookman Old Style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ookman Old Style" pitchFamily="18" charset="0"/>
                <a:cs typeface="Times New Roman" pitchFamily="18" charset="0"/>
              </a:rPr>
              <a:t>СОЗДАНИЕ УСЛОВИЙ ДЛЯ ОРГАНИЗАЦИИ КВАЛИФИЦИРОВАННОЙ</a:t>
            </a:r>
          </a:p>
          <a:p>
            <a:pPr algn="ctr">
              <a:buNone/>
            </a:pPr>
            <a:r>
              <a:rPr lang="ru-RU" sz="1800" b="1" dirty="0" smtClean="0">
                <a:latin typeface="Bookman Old Style" pitchFamily="18" charset="0"/>
                <a:cs typeface="Times New Roman" pitchFamily="18" charset="0"/>
              </a:rPr>
              <a:t>КОРРЕКЦИОННО-ОБРАЗОВАТЕЛЬНОЙ ПОМОЩИ ДЕТЯМ-ИНВАЛИДАМ</a:t>
            </a:r>
          </a:p>
          <a:p>
            <a:pPr>
              <a:buFont typeface="Wingdings" pitchFamily="2" charset="2"/>
              <a:buChar char="Ø"/>
            </a:pPr>
            <a:endParaRPr lang="ru-RU" sz="1800" b="1" dirty="0" smtClean="0">
              <a:latin typeface="Bookman Old Style" pitchFamily="18" charset="0"/>
              <a:cs typeface="Times New Roman" pitchFamily="18" charset="0"/>
            </a:endParaRPr>
          </a:p>
          <a:p>
            <a:pPr marL="741600"/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Осуществление интеграции и координации всех участников коррекционно-развивающей, воспитательно-образовательной, медицинской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деятельности.</a:t>
            </a:r>
          </a:p>
          <a:p>
            <a:pPr marL="741600"/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Организация работы МДОУ с семьями воспитанников.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5800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251520" y="260350"/>
            <a:ext cx="8568952" cy="6298733"/>
            <a:chOff x="259034" y="260350"/>
            <a:chExt cx="8270901" cy="6298733"/>
          </a:xfrm>
        </p:grpSpPr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59034" y="1556792"/>
              <a:ext cx="2641128" cy="1512888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31750" algn="ctr">
              <a:solidFill>
                <a:srgbClr val="063F6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lt1"/>
                  </a:solidFill>
                  <a:latin typeface="Bookman Old Style" pitchFamily="18" charset="0"/>
                </a:rPr>
                <a:t>АДМИНИСТРАЦИЯ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lt1"/>
                  </a:solidFill>
                  <a:latin typeface="Bookman Old Style" pitchFamily="18" charset="0"/>
                </a:rPr>
                <a:t>МДОУ</a:t>
              </a:r>
              <a:endParaRPr lang="ru-RU" b="1" dirty="0">
                <a:solidFill>
                  <a:schemeClr val="lt1"/>
                </a:solidFill>
                <a:latin typeface="Bookman Old Style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2969665" y="1556792"/>
              <a:ext cx="3024336" cy="1512168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31750" algn="ctr">
              <a:solidFill>
                <a:srgbClr val="063F6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lt1"/>
                  </a:solidFill>
                  <a:latin typeface="Bookman Old Style" pitchFamily="18" charset="0"/>
                </a:rPr>
                <a:t>ВОСПИТАТЕЛИ</a:t>
              </a:r>
              <a:endParaRPr lang="ru-RU" b="1" dirty="0">
                <a:solidFill>
                  <a:schemeClr val="lt1"/>
                </a:solidFill>
                <a:latin typeface="Bookman Old Style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097317" y="1556792"/>
              <a:ext cx="2432618" cy="1440160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31750" algn="ctr">
              <a:solidFill>
                <a:srgbClr val="063F6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lt1"/>
                  </a:solidFill>
                  <a:latin typeface="Bookman Old Style" pitchFamily="18" charset="0"/>
                </a:rPr>
                <a:t>СПЕЦИАЛИСТЫ</a:t>
              </a:r>
              <a:endParaRPr lang="ru-RU" b="1" dirty="0">
                <a:solidFill>
                  <a:schemeClr val="lt1"/>
                </a:solidFill>
                <a:latin typeface="Bookman Old Style" pitchFamily="18" charset="0"/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 rot="5400000">
              <a:off x="2826938" y="925590"/>
              <a:ext cx="3346107" cy="7920880"/>
              <a:chOff x="5220068" y="152125"/>
              <a:chExt cx="3346107" cy="5952306"/>
            </a:xfrm>
          </p:grpSpPr>
          <p:sp>
            <p:nvSpPr>
              <p:cNvPr id="22" name="Скругленный прямоугольник 21"/>
              <p:cNvSpPr>
                <a:spLocks noChangeArrowheads="1"/>
              </p:cNvSpPr>
              <p:nvPr/>
            </p:nvSpPr>
            <p:spPr bwMode="auto">
              <a:xfrm rot="10800000" flipH="1">
                <a:off x="5220073" y="152125"/>
                <a:ext cx="3241675" cy="540025"/>
              </a:xfrm>
              <a:prstGeom prst="roundRect">
                <a:avLst>
                  <a:gd name="adj" fmla="val 16667"/>
                </a:avLst>
              </a:prstGeom>
              <a:solidFill>
                <a:srgbClr val="336699"/>
              </a:solidFill>
              <a:ln w="31750" algn="ctr">
                <a:solidFill>
                  <a:srgbClr val="063F6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dirty="0">
                    <a:solidFill>
                      <a:schemeClr val="lt1"/>
                    </a:solidFill>
                    <a:latin typeface="Bookman Old Style" pitchFamily="18" charset="0"/>
                  </a:rPr>
                  <a:t>Материально-техническое обеспечение</a:t>
                </a:r>
              </a:p>
            </p:txBody>
          </p:sp>
          <p:sp>
            <p:nvSpPr>
              <p:cNvPr id="24" name="Скругленный прямоугольник 23"/>
              <p:cNvSpPr>
                <a:spLocks noChangeArrowheads="1"/>
              </p:cNvSpPr>
              <p:nvPr/>
            </p:nvSpPr>
            <p:spPr bwMode="auto">
              <a:xfrm rot="10800000" flipH="1">
                <a:off x="5220068" y="783649"/>
                <a:ext cx="3240088" cy="504825"/>
              </a:xfrm>
              <a:prstGeom prst="roundRect">
                <a:avLst>
                  <a:gd name="adj" fmla="val 16667"/>
                </a:avLst>
              </a:prstGeom>
              <a:solidFill>
                <a:srgbClr val="336699"/>
              </a:solidFill>
              <a:ln w="31750" algn="ctr">
                <a:solidFill>
                  <a:srgbClr val="063F6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dirty="0" smtClean="0">
                    <a:solidFill>
                      <a:schemeClr val="lt1"/>
                    </a:solidFill>
                    <a:latin typeface="Bookman Old Style" pitchFamily="18" charset="0"/>
                  </a:rPr>
                  <a:t>Нормативно-правовое </a:t>
                </a:r>
                <a:r>
                  <a:rPr lang="ru-RU" dirty="0">
                    <a:solidFill>
                      <a:schemeClr val="lt1"/>
                    </a:solidFill>
                    <a:latin typeface="Bookman Old Style" pitchFamily="18" charset="0"/>
                  </a:rPr>
                  <a:t>обеспечение</a:t>
                </a:r>
              </a:p>
            </p:txBody>
          </p:sp>
          <p:sp>
            <p:nvSpPr>
              <p:cNvPr id="25" name="Скругленный прямоугольник 24"/>
              <p:cNvSpPr>
                <a:spLocks noChangeArrowheads="1"/>
              </p:cNvSpPr>
              <p:nvPr/>
            </p:nvSpPr>
            <p:spPr bwMode="auto">
              <a:xfrm rot="10800000" flipH="1">
                <a:off x="5220071" y="2116587"/>
                <a:ext cx="3241675" cy="457200"/>
              </a:xfrm>
              <a:prstGeom prst="roundRect">
                <a:avLst>
                  <a:gd name="adj" fmla="val 16667"/>
                </a:avLst>
              </a:prstGeom>
              <a:solidFill>
                <a:srgbClr val="336699"/>
              </a:solidFill>
              <a:ln w="31750" algn="ctr">
                <a:solidFill>
                  <a:srgbClr val="063F6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>
                    <a:solidFill>
                      <a:schemeClr val="lt1"/>
                    </a:solidFill>
                    <a:latin typeface="Bookman Old Style" pitchFamily="18" charset="0"/>
                  </a:rPr>
                  <a:t>Учет психофизических возможностей</a:t>
                </a:r>
              </a:p>
            </p:txBody>
          </p:sp>
          <p:sp>
            <p:nvSpPr>
              <p:cNvPr id="26" name="Скругленный прямоугольник 25"/>
              <p:cNvSpPr>
                <a:spLocks noChangeArrowheads="1"/>
              </p:cNvSpPr>
              <p:nvPr/>
            </p:nvSpPr>
            <p:spPr bwMode="auto">
              <a:xfrm rot="10800000" flipH="1">
                <a:off x="5248359" y="1412876"/>
                <a:ext cx="3241675" cy="360362"/>
              </a:xfrm>
              <a:prstGeom prst="roundRect">
                <a:avLst>
                  <a:gd name="adj" fmla="val 16667"/>
                </a:avLst>
              </a:prstGeom>
              <a:solidFill>
                <a:srgbClr val="336699"/>
              </a:solidFill>
              <a:ln w="31750" algn="ctr">
                <a:solidFill>
                  <a:srgbClr val="063F6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dirty="0">
                    <a:solidFill>
                      <a:schemeClr val="lt1"/>
                    </a:solidFill>
                    <a:latin typeface="Bookman Old Style" pitchFamily="18" charset="0"/>
                  </a:rPr>
                  <a:t>Кадровое обеспечение</a:t>
                </a:r>
              </a:p>
            </p:txBody>
          </p:sp>
          <p:sp>
            <p:nvSpPr>
              <p:cNvPr id="28" name="Скругленный прямоугольник 27"/>
              <p:cNvSpPr>
                <a:spLocks noChangeArrowheads="1"/>
              </p:cNvSpPr>
              <p:nvPr/>
            </p:nvSpPr>
            <p:spPr bwMode="auto">
              <a:xfrm rot="10800000" flipH="1">
                <a:off x="5220068" y="2912927"/>
                <a:ext cx="3245015" cy="431800"/>
              </a:xfrm>
              <a:prstGeom prst="roundRect">
                <a:avLst>
                  <a:gd name="adj" fmla="val 16667"/>
                </a:avLst>
              </a:prstGeom>
              <a:solidFill>
                <a:srgbClr val="336699"/>
              </a:solidFill>
              <a:ln w="31750" algn="ctr">
                <a:solidFill>
                  <a:srgbClr val="063F6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>
                    <a:solidFill>
                      <a:schemeClr val="lt1"/>
                    </a:solidFill>
                    <a:latin typeface="Bookman Old Style" pitchFamily="18" charset="0"/>
                  </a:rPr>
                  <a:t>Индивидуальный </a:t>
                </a:r>
                <a:r>
                  <a:rPr lang="ru-RU" sz="1600" dirty="0" smtClean="0">
                    <a:solidFill>
                      <a:schemeClr val="lt1"/>
                    </a:solidFill>
                    <a:latin typeface="Bookman Old Style" pitchFamily="18" charset="0"/>
                  </a:rPr>
                  <a:t>подход</a:t>
                </a:r>
                <a:endParaRPr lang="ru-RU" sz="1600" dirty="0">
                  <a:solidFill>
                    <a:schemeClr val="lt1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32" name="Скругленный прямоугольник 31"/>
              <p:cNvSpPr>
                <a:spLocks noChangeArrowheads="1"/>
              </p:cNvSpPr>
              <p:nvPr/>
            </p:nvSpPr>
            <p:spPr bwMode="auto">
              <a:xfrm rot="10800000" flipH="1">
                <a:off x="5220069" y="3545490"/>
                <a:ext cx="3273302" cy="719138"/>
              </a:xfrm>
              <a:prstGeom prst="roundRect">
                <a:avLst>
                  <a:gd name="adj" fmla="val 16667"/>
                </a:avLst>
              </a:prstGeom>
              <a:solidFill>
                <a:srgbClr val="336699"/>
              </a:solidFill>
              <a:ln w="31750" algn="ctr">
                <a:solidFill>
                  <a:srgbClr val="063F6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>
                    <a:solidFill>
                      <a:schemeClr val="lt1"/>
                    </a:solidFill>
                    <a:latin typeface="Bookman Old Style" pitchFamily="18" charset="0"/>
                  </a:rPr>
                  <a:t>Использование специальных </a:t>
                </a:r>
                <a:r>
                  <a:rPr lang="ru-RU" sz="1600" dirty="0" smtClean="0">
                    <a:solidFill>
                      <a:schemeClr val="lt1"/>
                    </a:solidFill>
                    <a:latin typeface="Bookman Old Style" pitchFamily="18" charset="0"/>
                  </a:rPr>
                  <a:t>средств, приемов и методов</a:t>
                </a:r>
                <a:endParaRPr lang="ru-RU" sz="1600" dirty="0">
                  <a:solidFill>
                    <a:schemeClr val="lt1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0" name="Скругленный прямоугольник 39"/>
              <p:cNvSpPr>
                <a:spLocks noChangeArrowheads="1"/>
              </p:cNvSpPr>
              <p:nvPr/>
            </p:nvSpPr>
            <p:spPr bwMode="auto">
              <a:xfrm rot="10800000" flipH="1">
                <a:off x="5292079" y="5468390"/>
                <a:ext cx="3274096" cy="636041"/>
              </a:xfrm>
              <a:prstGeom prst="roundRect">
                <a:avLst>
                  <a:gd name="adj" fmla="val 16667"/>
                </a:avLst>
              </a:prstGeom>
              <a:solidFill>
                <a:srgbClr val="336699"/>
              </a:solidFill>
              <a:ln w="31750" algn="ctr">
                <a:solidFill>
                  <a:srgbClr val="063F6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dirty="0" smtClean="0">
                    <a:solidFill>
                      <a:schemeClr val="lt1"/>
                    </a:solidFill>
                    <a:latin typeface="Bookman Old Style" pitchFamily="18" charset="0"/>
                  </a:rPr>
                  <a:t>Мониторинг индивидуального развития ребенка</a:t>
                </a:r>
                <a:endParaRPr lang="ru-RU" dirty="0">
                  <a:solidFill>
                    <a:schemeClr val="lt1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1" name="Скругленный прямоугольник 40"/>
              <p:cNvSpPr>
                <a:spLocks noChangeArrowheads="1"/>
              </p:cNvSpPr>
              <p:nvPr/>
            </p:nvSpPr>
            <p:spPr bwMode="auto">
              <a:xfrm rot="10800000" flipH="1">
                <a:off x="5292080" y="4688095"/>
                <a:ext cx="3273302" cy="503238"/>
              </a:xfrm>
              <a:prstGeom prst="roundRect">
                <a:avLst>
                  <a:gd name="adj" fmla="val 27662"/>
                </a:avLst>
              </a:prstGeom>
              <a:solidFill>
                <a:srgbClr val="336699"/>
              </a:solidFill>
              <a:ln w="31750" algn="ctr">
                <a:solidFill>
                  <a:srgbClr val="063F6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>
                    <a:solidFill>
                      <a:schemeClr val="lt1"/>
                    </a:solidFill>
                    <a:latin typeface="Bookman Old Style" pitchFamily="18" charset="0"/>
                  </a:rPr>
                  <a:t>Система </a:t>
                </a:r>
                <a:r>
                  <a:rPr lang="ru-RU" sz="1600" dirty="0" smtClean="0">
                    <a:solidFill>
                      <a:schemeClr val="lt1"/>
                    </a:solidFill>
                    <a:latin typeface="Bookman Old Style" pitchFamily="18" charset="0"/>
                  </a:rPr>
                  <a:t>комплексной психолого-медико-педагогической </a:t>
                </a:r>
                <a:r>
                  <a:rPr lang="ru-RU" sz="1600" dirty="0">
                    <a:solidFill>
                      <a:schemeClr val="lt1"/>
                    </a:solidFill>
                    <a:latin typeface="Bookman Old Style" pitchFamily="18" charset="0"/>
                  </a:rPr>
                  <a:t>помощи</a:t>
                </a:r>
              </a:p>
            </p:txBody>
          </p:sp>
        </p:grpSp>
        <p:sp>
          <p:nvSpPr>
            <p:cNvPr id="43" name="Скругленный прямоугольник 42"/>
            <p:cNvSpPr>
              <a:spLocks noChangeArrowheads="1"/>
            </p:cNvSpPr>
            <p:nvPr/>
          </p:nvSpPr>
          <p:spPr bwMode="auto">
            <a:xfrm>
              <a:off x="467544" y="260350"/>
              <a:ext cx="7992888" cy="936402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31750" algn="ctr">
              <a:solidFill>
                <a:srgbClr val="063F61"/>
              </a:solidFill>
              <a:round/>
              <a:headEnd/>
              <a:tailEnd/>
            </a:ln>
          </p:spPr>
          <p:txBody>
            <a:bodyPr vert="horz"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lt1"/>
                  </a:solidFill>
                  <a:latin typeface="Bookman Old Style" pitchFamily="18" charset="0"/>
                </a:rPr>
                <a:t>УЧАСТНИКИ КОМПЛЕКСНОГО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lt1"/>
                  </a:solidFill>
                  <a:latin typeface="Bookman Old Style" pitchFamily="18" charset="0"/>
                </a:rPr>
                <a:t>ПСИХОЛОГО-МЕДИКО-ПЕДАГОГИЧЕСКОГО СОПРОВОЖДЕНИЯ</a:t>
              </a:r>
              <a:endParaRPr lang="ru-RU" b="1" dirty="0">
                <a:solidFill>
                  <a:schemeClr val="lt1"/>
                </a:solidFill>
                <a:latin typeface="Bookman Old Styl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63372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20688"/>
            <a:ext cx="813690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Bookman Old Style" pitchFamily="18" charset="0"/>
                <a:cs typeface="Times New Roman" pitchFamily="18" charset="0"/>
              </a:rPr>
              <a:t>Группа </a:t>
            </a:r>
            <a:r>
              <a:rPr lang="ru-RU" sz="2400" b="1" dirty="0" smtClean="0">
                <a:latin typeface="Bookman Old Style" pitchFamily="18" charset="0"/>
                <a:cs typeface="Times New Roman" pitchFamily="18" charset="0"/>
              </a:rPr>
              <a:t>детей-инвалидов неоднородна –</a:t>
            </a:r>
          </a:p>
          <a:p>
            <a:r>
              <a:rPr lang="ru-RU" sz="2400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Bookman Old Style" pitchFamily="18" charset="0"/>
                <a:cs typeface="Times New Roman" pitchFamily="18" charset="0"/>
              </a:rPr>
              <a:t>в нее входят дети с разными нарушениями развития, выраженность которых различна. </a:t>
            </a:r>
            <a:endParaRPr lang="ru-RU" sz="2400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Bookman Old Style" pitchFamily="18" charset="0"/>
                <a:cs typeface="Times New Roman" pitchFamily="18" charset="0"/>
              </a:rPr>
              <a:t>связи с этим 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коррекционно-образовательная деятельность </a:t>
            </a:r>
            <a:r>
              <a:rPr lang="ru-RU" sz="2400" dirty="0">
                <a:latin typeface="Bookman Old Style" pitchFamily="18" charset="0"/>
                <a:cs typeface="Times New Roman" pitchFamily="18" charset="0"/>
              </a:rPr>
              <a:t>предусматривает </a:t>
            </a:r>
            <a:r>
              <a:rPr lang="ru-RU" sz="2400" b="1" dirty="0" smtClean="0">
                <a:latin typeface="Bookman Old Style" pitchFamily="18" charset="0"/>
                <a:cs typeface="Times New Roman" pitchFamily="18" charset="0"/>
              </a:rPr>
              <a:t>индивидуально - </a:t>
            </a:r>
            <a:r>
              <a:rPr lang="ru-RU" sz="2400" b="1" dirty="0">
                <a:latin typeface="Bookman Old Style" pitchFamily="18" charset="0"/>
                <a:cs typeface="Times New Roman" pitchFamily="18" charset="0"/>
              </a:rPr>
              <a:t>ориентированный подход </a:t>
            </a:r>
            <a:r>
              <a:rPr lang="ru-RU" sz="2400" dirty="0">
                <a:latin typeface="Bookman Old Style" pitchFamily="18" charset="0"/>
                <a:cs typeface="Times New Roman" pitchFamily="18" charset="0"/>
              </a:rPr>
              <a:t>к 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осуществлению комплексного психолого-медико-педагогического сопровождения.</a:t>
            </a:r>
          </a:p>
          <a:p>
            <a:endParaRPr lang="ru-RU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Bookman Old Style" pitchFamily="18" charset="0"/>
                <a:cs typeface="Times New Roman" pitchFamily="18" charset="0"/>
              </a:rPr>
              <a:t>Дети со сложным дефектом – </a:t>
            </a:r>
            <a:r>
              <a:rPr lang="ru-RU" sz="2400" dirty="0">
                <a:latin typeface="Bookman Old Style" pitchFamily="18" charset="0"/>
                <a:cs typeface="Times New Roman" pitchFamily="18" charset="0"/>
              </a:rPr>
              <a:t>дети, имеющие сочетание двух и более недостатков в физическом и/или психическом развитии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37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23529" y="3789040"/>
            <a:ext cx="3423012" cy="1380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НАРУШЕНИЯ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>
                <a:latin typeface="Bookman Old Style" pitchFamily="18" charset="0"/>
              </a:rPr>
              <a:t>ОПОРНО-ДВИГАТЕЛЬНОГО АППАРАТА</a:t>
            </a:r>
          </a:p>
          <a:p>
            <a:pPr algn="ctr"/>
            <a:endParaRPr lang="ru-RU" dirty="0">
              <a:latin typeface="Bookman Old Style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94882" y="511790"/>
            <a:ext cx="3240360" cy="1189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latin typeface="Bookman Old Style" pitchFamily="18" charset="0"/>
              </a:rPr>
              <a:t>УМСТВЕННАЯ ОТСТАЛОСТЬ</a:t>
            </a:r>
            <a:endParaRPr lang="ru-RU" b="1" dirty="0">
              <a:latin typeface="Bookman Old Style" pitchFamily="18" charset="0"/>
            </a:endParaRPr>
          </a:p>
          <a:p>
            <a:pPr algn="ctr"/>
            <a:endParaRPr lang="ru-RU" dirty="0">
              <a:latin typeface="Bookman Old Style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27784" y="5301208"/>
            <a:ext cx="3551399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latin typeface="Bookman Old Style" pitchFamily="18" charset="0"/>
              </a:rPr>
              <a:t>ЗАДЕРЖКА ПСИХИЧЕСКОГО РАЗВИТИЯ</a:t>
            </a:r>
            <a:endParaRPr lang="ru-RU" b="1" dirty="0">
              <a:latin typeface="Bookman Old Style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02151" y="1700808"/>
            <a:ext cx="3240360" cy="1393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latin typeface="Bookman Old Style" pitchFamily="18" charset="0"/>
              </a:rPr>
              <a:t>НАРУШЕНИЕ СЛУХА</a:t>
            </a:r>
            <a:endParaRPr lang="ru-RU" b="1" dirty="0">
              <a:latin typeface="Bookman Old Style" pitchFamily="18" charset="0"/>
            </a:endParaRPr>
          </a:p>
          <a:p>
            <a:pPr algn="ctr"/>
            <a:endParaRPr lang="ru-RU" dirty="0">
              <a:latin typeface="Bookman Old Style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220072" y="3926382"/>
            <a:ext cx="3691441" cy="1374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latin typeface="Bookman Old Style" pitchFamily="18" charset="0"/>
              </a:rPr>
              <a:t>РАССТРОЙСТВА АУТИСТИЧЕСКОГО СПЕКТРА</a:t>
            </a:r>
            <a:endParaRPr lang="ru-RU" b="1" dirty="0">
              <a:latin typeface="Bookman Old Style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323528" y="1714354"/>
            <a:ext cx="3266587" cy="1380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НАРУШЕНИЯ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 ЗРЕНИЯ</a:t>
            </a:r>
            <a:endParaRPr lang="ru-RU" b="1" dirty="0">
              <a:latin typeface="Bookman Old Style" pitchFamily="18" charset="0"/>
            </a:endParaRPr>
          </a:p>
          <a:p>
            <a:pPr algn="ctr"/>
            <a:endParaRPr lang="ru-RU" dirty="0">
              <a:latin typeface="Bookman Old Style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38706" y="2708920"/>
            <a:ext cx="3266587" cy="1380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НАРУШЕНИЯ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 РЕЧИ</a:t>
            </a:r>
            <a:endParaRPr lang="ru-RU" b="1" dirty="0">
              <a:latin typeface="Bookman Old Style" pitchFamily="18" charset="0"/>
            </a:endParaRPr>
          </a:p>
          <a:p>
            <a:pPr algn="ctr"/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000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0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840760" cy="1228998"/>
          </a:xfrm>
        </p:spPr>
        <p:txBody>
          <a:bodyPr>
            <a:noAutofit/>
          </a:bodyPr>
          <a:lstStyle/>
          <a:p>
            <a:pPr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  <a:ea typeface="+mn-ea"/>
                <a:cs typeface="+mn-cs"/>
              </a:defRPr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Состав воспитанников группы компенсирующей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/>
            </a:r>
            <a:b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направленности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для детей со сложным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дефектом</a:t>
            </a:r>
            <a:b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по степени выраженности интеллектуальных нарушений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МДОУ «Детский сад № 145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»</a:t>
            </a:r>
            <a:endParaRPr lang="ru-RU" sz="1600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303779709"/>
              </p:ext>
            </p:extLst>
          </p:nvPr>
        </p:nvGraphicFramePr>
        <p:xfrm>
          <a:off x="683568" y="1844824"/>
          <a:ext cx="705678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73176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186002578"/>
              </p:ext>
            </p:extLst>
          </p:nvPr>
        </p:nvGraphicFramePr>
        <p:xfrm>
          <a:off x="252197" y="291655"/>
          <a:ext cx="8352252" cy="6305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1808097" y="3096482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995936" y="3068960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444208" y="2996952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892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«Организация работы 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с детьми ОВЗ 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в  комбинированной группе»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717032"/>
            <a:ext cx="5320680" cy="2304256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Bookman Old Style" pitchFamily="18" charset="0"/>
              </a:rPr>
              <a:t>выступление учителя-логопеда</a:t>
            </a:r>
          </a:p>
          <a:p>
            <a:pPr algn="r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Bookman Old Style" pitchFamily="18" charset="0"/>
              </a:rPr>
              <a:t>первой квалификационной категории </a:t>
            </a:r>
          </a:p>
          <a:p>
            <a:pPr algn="r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Bookman Old Style" pitchFamily="18" charset="0"/>
              </a:rPr>
              <a:t>МДОУ «Детский сад № 233» </a:t>
            </a:r>
          </a:p>
          <a:p>
            <a:pPr algn="r">
              <a:lnSpc>
                <a:spcPct val="8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Bookman Old Style" pitchFamily="18" charset="0"/>
              </a:rPr>
              <a:t>Кондратьевой Т.А.,</a:t>
            </a:r>
          </a:p>
          <a:p>
            <a:pPr algn="r">
              <a:lnSpc>
                <a:spcPct val="80000"/>
              </a:lnSpc>
            </a:pPr>
            <a:endParaRPr lang="ru-RU" sz="1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Bookman Old Style" pitchFamily="18" charset="0"/>
              </a:rPr>
              <a:t> учителя-логопеда</a:t>
            </a:r>
          </a:p>
          <a:p>
            <a:pPr algn="r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Bookman Old Style" pitchFamily="18" charset="0"/>
              </a:rPr>
              <a:t>первой квалификационной категории </a:t>
            </a:r>
          </a:p>
          <a:p>
            <a:pPr algn="r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Bookman Old Style" pitchFamily="18" charset="0"/>
              </a:rPr>
              <a:t>МДОУ «Детский сад № 233» </a:t>
            </a:r>
          </a:p>
          <a:p>
            <a:pPr algn="r">
              <a:lnSpc>
                <a:spcPct val="80000"/>
              </a:lnSpc>
            </a:pPr>
            <a:r>
              <a:rPr lang="ru-RU" sz="1800" b="1" i="1" dirty="0" err="1" smtClean="0">
                <a:solidFill>
                  <a:schemeClr val="tx1"/>
                </a:solidFill>
                <a:latin typeface="Bookman Old Style" pitchFamily="18" charset="0"/>
              </a:rPr>
              <a:t>Сергеичевой</a:t>
            </a:r>
            <a:r>
              <a:rPr lang="ru-RU" sz="1800" b="1" i="1" dirty="0" smtClean="0">
                <a:solidFill>
                  <a:schemeClr val="tx1"/>
                </a:solidFill>
                <a:latin typeface="Bookman Old Style" pitchFamily="18" charset="0"/>
              </a:rPr>
              <a:t> Ю.В.</a:t>
            </a:r>
          </a:p>
        </p:txBody>
      </p:sp>
      <p:pic>
        <p:nvPicPr>
          <p:cNvPr id="4" name="Picture 2" descr="http://internat14.ru/wp-content/uploads/2016/11/disabilit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096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7992888" cy="557748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2400" dirty="0" smtClean="0">
                <a:latin typeface="Bookman Old Style" pitchFamily="18" charset="0"/>
              </a:rPr>
              <a:t>Организация работы группы комбинированной направленности регламентируется в локальном акте Учреждения, который называется: 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«Положение об организации Группы комбинированной направленности с детьми ОВЗ»</a:t>
            </a:r>
          </a:p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 (по ведущему направлению).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571184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Переориентация общества на развитие и формирование личностных качеств человека повлекла  за собой изменение подходов к образованию. </a:t>
            </a: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   Индивидуальные отличия детей с ОВЗ  требуют </a:t>
            </a: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новых форм и способов организации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образовательного процесса.</a:t>
            </a:r>
          </a:p>
          <a:p>
            <a:pPr>
              <a:buNone/>
            </a:pPr>
            <a:endParaRPr lang="ru-RU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36904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Актуальность </a:t>
            </a:r>
            <a:r>
              <a:rPr lang="ru-RU" b="1" dirty="0">
                <a:latin typeface="Bookman Old Style" pitchFamily="18" charset="0"/>
              </a:rPr>
              <a:t>и </a:t>
            </a:r>
            <a:r>
              <a:rPr lang="ru-RU" b="1" dirty="0" smtClean="0">
                <a:latin typeface="Bookman Old Style" pitchFamily="18" charset="0"/>
              </a:rPr>
              <a:t>инновация </a:t>
            </a:r>
            <a:r>
              <a:rPr lang="ru-RU" b="1" dirty="0">
                <a:latin typeface="Bookman Old Style" pitchFamily="18" charset="0"/>
              </a:rPr>
              <a:t>проекта.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992888" cy="59492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3400" b="1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3400" b="1" dirty="0" smtClean="0">
                <a:latin typeface="Bookman Old Style" pitchFamily="18" charset="0"/>
              </a:rPr>
              <a:t>Проблемы при реализации инклюзивного образования в ОО:</a:t>
            </a:r>
          </a:p>
          <a:p>
            <a:pPr lvl="0"/>
            <a:r>
              <a:rPr lang="ru-RU" sz="3500" dirty="0" smtClean="0">
                <a:latin typeface="Bookman Old Style" pitchFamily="18" charset="0"/>
              </a:rPr>
              <a:t>неполное </a:t>
            </a:r>
            <a:r>
              <a:rPr lang="ru-RU" sz="3500" dirty="0">
                <a:latin typeface="Bookman Old Style" pitchFamily="18" charset="0"/>
              </a:rPr>
              <a:t>оснащение инклюзивного образования нормативно-правовыми актами на уровне ОО;</a:t>
            </a:r>
          </a:p>
          <a:p>
            <a:pPr lvl="0"/>
            <a:r>
              <a:rPr lang="ru-RU" sz="3500" dirty="0">
                <a:latin typeface="Bookman Old Style" pitchFamily="18" charset="0"/>
              </a:rPr>
              <a:t>психологическая  и профессиональная  неготовность педагогического коллектива к работе с особой категорией детей;</a:t>
            </a:r>
          </a:p>
          <a:p>
            <a:pPr lvl="0"/>
            <a:r>
              <a:rPr lang="ru-RU" sz="3500" dirty="0">
                <a:latin typeface="Bookman Old Style" pitchFamily="18" charset="0"/>
              </a:rPr>
              <a:t>отсутствие педагогических технологий и методик обучения детей с разными образовательными потребностями;</a:t>
            </a:r>
          </a:p>
          <a:p>
            <a:pPr lvl="0"/>
            <a:r>
              <a:rPr lang="ru-RU" sz="3500" dirty="0">
                <a:latin typeface="Bookman Old Style" pitchFamily="18" charset="0"/>
              </a:rPr>
              <a:t>недостаток специалистов </a:t>
            </a:r>
            <a:r>
              <a:rPr lang="ru-RU" sz="3500" dirty="0" smtClean="0">
                <a:latin typeface="Bookman Old Style" pitchFamily="18" charset="0"/>
              </a:rPr>
              <a:t>психолого-педагогического сопровождения.</a:t>
            </a:r>
            <a:endParaRPr lang="ru-RU" sz="35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154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344816" cy="15121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ОВЗ 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– это ограниченные возможности  здоровья (физические, психические или сенсорные нарушения).</a:t>
            </a:r>
            <a:endParaRPr lang="ru-RU" sz="28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13" y="2924944"/>
            <a:ext cx="7344816" cy="38164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   </a:t>
            </a:r>
            <a:r>
              <a:rPr lang="ru-RU" sz="2400" b="1" dirty="0" smtClean="0">
                <a:latin typeface="Bookman Old Style" pitchFamily="18" charset="0"/>
                <a:cs typeface="Times New Roman" pitchFamily="18" charset="0"/>
              </a:rPr>
              <a:t>Группа комбинированной направленности  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является формой организации образовательного и воспитательного процесса, при которой дети с ОВЗ  обучаются вместе с детьми, имеющими норму  развития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74846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Цель организации группы комбинированной направленности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204864"/>
            <a:ext cx="8229600" cy="295232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 создание  системы комплексного психолого-педагогического  сопровождения  детей дошкольного возраста с  ОВЗ в условиях образовательной инклюзии.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43751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Bookman Old Style" pitchFamily="18" charset="0"/>
              </a:rPr>
              <a:t>Основные задачи </a:t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деятельности  Группы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3"/>
            <a:ext cx="8064896" cy="453650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охрана жизни и укрепление физического и психического здоровья детей;</a:t>
            </a:r>
          </a:p>
          <a:p>
            <a:r>
              <a:rPr lang="ru-RU" sz="2400" dirty="0" smtClean="0">
                <a:latin typeface="Bookman Old Style" pitchFamily="18" charset="0"/>
              </a:rPr>
              <a:t>обеспечение познавательно - речевого, социально - личностного, художественно - эстетического и физического развития детей;</a:t>
            </a:r>
          </a:p>
          <a:p>
            <a:r>
              <a:rPr lang="ru-RU" sz="2400" dirty="0" smtClean="0">
                <a:latin typeface="Bookman Old Style" pitchFamily="18" charset="0"/>
              </a:rPr>
              <a:t>осуществление необходимой коррекции недостатков в развитии;</a:t>
            </a:r>
          </a:p>
          <a:p>
            <a:r>
              <a:rPr lang="ru-RU" sz="2400" dirty="0" smtClean="0">
                <a:latin typeface="Bookman Old Style" pitchFamily="18" charset="0"/>
              </a:rPr>
              <a:t>успешная адаптация и социализация детей с ОВЗ;</a:t>
            </a:r>
          </a:p>
          <a:p>
            <a:r>
              <a:rPr lang="ru-RU" sz="2400" dirty="0" smtClean="0">
                <a:latin typeface="Bookman Old Style" pitchFamily="18" charset="0"/>
              </a:rPr>
              <a:t> взаимодействие с семьями воспитанников для обеспечения полноценного развития детей.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3122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Виды групп комбинированной направленности: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280920" cy="5112568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ts val="1800"/>
              </a:spcBef>
            </a:pPr>
            <a:r>
              <a:rPr lang="ru-RU" sz="7200" dirty="0" smtClean="0">
                <a:latin typeface="Bookman Old Style" pitchFamily="18" charset="0"/>
              </a:rPr>
              <a:t>Группы для детей с ОВЗ, обусловленными </a:t>
            </a:r>
            <a:r>
              <a:rPr lang="ru-RU" sz="7200" b="1" dirty="0" smtClean="0">
                <a:latin typeface="Bookman Old Style" pitchFamily="18" charset="0"/>
              </a:rPr>
              <a:t>тяжелыми нарушениями речи;</a:t>
            </a:r>
          </a:p>
          <a:p>
            <a:pPr lvl="0">
              <a:lnSpc>
                <a:spcPct val="120000"/>
              </a:lnSpc>
              <a:spcBef>
                <a:spcPts val="1800"/>
              </a:spcBef>
            </a:pPr>
            <a:r>
              <a:rPr lang="ru-RU" sz="7200" dirty="0" smtClean="0">
                <a:latin typeface="Bookman Old Style" pitchFamily="18" charset="0"/>
              </a:rPr>
              <a:t>Группы для детей с ОВЗ, обусловленными </a:t>
            </a:r>
            <a:r>
              <a:rPr lang="ru-RU" sz="7200" b="1" dirty="0" smtClean="0">
                <a:latin typeface="Bookman Old Style" pitchFamily="18" charset="0"/>
              </a:rPr>
              <a:t>задержкой психического развития;</a:t>
            </a:r>
          </a:p>
          <a:p>
            <a:pPr lvl="0">
              <a:lnSpc>
                <a:spcPct val="120000"/>
              </a:lnSpc>
              <a:spcBef>
                <a:spcPts val="1800"/>
              </a:spcBef>
            </a:pPr>
            <a:r>
              <a:rPr lang="ru-RU" sz="7200" dirty="0" smtClean="0">
                <a:latin typeface="Bookman Old Style" pitchFamily="18" charset="0"/>
              </a:rPr>
              <a:t>Группы для детей с ОВЗ, обусловленными </a:t>
            </a:r>
            <a:r>
              <a:rPr lang="ru-RU" sz="7200" b="1" dirty="0" smtClean="0">
                <a:latin typeface="Bookman Old Style" pitchFamily="18" charset="0"/>
              </a:rPr>
              <a:t>нарушениями зрения:</a:t>
            </a:r>
          </a:p>
          <a:p>
            <a:pPr lvl="0">
              <a:lnSpc>
                <a:spcPct val="120000"/>
              </a:lnSpc>
              <a:spcBef>
                <a:spcPts val="1800"/>
              </a:spcBef>
            </a:pPr>
            <a:r>
              <a:rPr lang="ru-RU" sz="7200" dirty="0" smtClean="0">
                <a:latin typeface="Bookman Old Style" pitchFamily="18" charset="0"/>
              </a:rPr>
              <a:t>Группы для детей с ОВЗ, обусловленными </a:t>
            </a:r>
            <a:r>
              <a:rPr lang="ru-RU" sz="7200" b="1" dirty="0" smtClean="0">
                <a:latin typeface="Bookman Old Style" pitchFamily="18" charset="0"/>
              </a:rPr>
              <a:t>нарушениями слуха</a:t>
            </a:r>
            <a:r>
              <a:rPr lang="ru-RU" sz="7200" dirty="0" smtClean="0">
                <a:latin typeface="Bookman Old Style" pitchFamily="18" charset="0"/>
              </a:rPr>
              <a:t>;</a:t>
            </a:r>
          </a:p>
          <a:p>
            <a:pPr lvl="0">
              <a:lnSpc>
                <a:spcPct val="120000"/>
              </a:lnSpc>
              <a:spcBef>
                <a:spcPts val="1800"/>
              </a:spcBef>
            </a:pPr>
            <a:r>
              <a:rPr lang="ru-RU" sz="7200" dirty="0" smtClean="0">
                <a:latin typeface="Bookman Old Style" pitchFamily="18" charset="0"/>
              </a:rPr>
              <a:t>Группы для детей с ОВЗ, обусловленными </a:t>
            </a:r>
            <a:r>
              <a:rPr lang="ru-RU" sz="7200" b="1" dirty="0" smtClean="0">
                <a:latin typeface="Bookman Old Style" pitchFamily="18" charset="0"/>
              </a:rPr>
              <a:t>нарушениями опорно- двигательного аппарата;</a:t>
            </a:r>
          </a:p>
          <a:p>
            <a:pPr lvl="0">
              <a:lnSpc>
                <a:spcPct val="120000"/>
              </a:lnSpc>
              <a:spcBef>
                <a:spcPts val="1800"/>
              </a:spcBef>
            </a:pPr>
            <a:r>
              <a:rPr lang="ru-RU" sz="7200" dirty="0" smtClean="0">
                <a:latin typeface="Bookman Old Style" pitchFamily="18" charset="0"/>
              </a:rPr>
              <a:t>Группы для детей с ОВЗ, обусловленными  </a:t>
            </a:r>
            <a:r>
              <a:rPr lang="ru-RU" sz="7200" b="1" dirty="0" smtClean="0">
                <a:latin typeface="Bookman Old Style" pitchFamily="18" charset="0"/>
              </a:rPr>
              <a:t>легкой умственной отсталостью; </a:t>
            </a:r>
          </a:p>
          <a:p>
            <a:pPr lvl="0">
              <a:lnSpc>
                <a:spcPct val="120000"/>
              </a:lnSpc>
              <a:spcBef>
                <a:spcPts val="1800"/>
              </a:spcBef>
            </a:pPr>
            <a:r>
              <a:rPr lang="ru-RU" sz="7200" dirty="0" smtClean="0">
                <a:latin typeface="Bookman Old Style" pitchFamily="18" charset="0"/>
              </a:rPr>
              <a:t>Группы для детей с ОВЗ, обусловленными </a:t>
            </a:r>
            <a:r>
              <a:rPr lang="ru-RU" sz="7200" b="1" dirty="0" smtClean="0">
                <a:latin typeface="Bookman Old Style" pitchFamily="18" charset="0"/>
              </a:rPr>
              <a:t>ФФНР для детей подготовительной группы.</a:t>
            </a:r>
          </a:p>
          <a:p>
            <a:pPr>
              <a:lnSpc>
                <a:spcPct val="120000"/>
              </a:lnSpc>
              <a:spcBef>
                <a:spcPts val="1800"/>
              </a:spcBef>
              <a:buNone/>
            </a:pPr>
            <a:r>
              <a:rPr lang="ru-RU" sz="72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7992888" cy="58326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   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sz="4600" b="1" dirty="0" smtClean="0">
                <a:latin typeface="Bookman Old Style" pitchFamily="18" charset="0"/>
              </a:rPr>
              <a:t>Организация деятельности группы</a:t>
            </a: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    В Группы комбинированной направленности принимаются дети в возрасте от 2 до 7 лет.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   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    В них могут приниматься как дети одного возраста, так и дети разного возраста, исходя из потребностей Учреждения.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    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   </a:t>
            </a:r>
            <a:r>
              <a:rPr lang="ru-RU" sz="4600" b="1" dirty="0" smtClean="0">
                <a:latin typeface="Bookman Old Style" pitchFamily="18" charset="0"/>
              </a:rPr>
              <a:t>Комплектование Группы</a:t>
            </a:r>
          </a:p>
          <a:p>
            <a:pPr>
              <a:spcBef>
                <a:spcPts val="1800"/>
              </a:spcBef>
            </a:pPr>
            <a:r>
              <a:rPr lang="ru-RU" sz="3600" dirty="0" smtClean="0">
                <a:latin typeface="Bookman Old Style" pitchFamily="18" charset="0"/>
              </a:rPr>
              <a:t>утверждается приказом Департамента образования мэрии города Ярославля </a:t>
            </a:r>
          </a:p>
          <a:p>
            <a:pPr>
              <a:spcBef>
                <a:spcPts val="1800"/>
              </a:spcBef>
            </a:pPr>
            <a:r>
              <a:rPr lang="ru-RU" sz="3600" dirty="0" smtClean="0">
                <a:latin typeface="Bookman Old Style" pitchFamily="18" charset="0"/>
              </a:rPr>
              <a:t>приказом заведующей Учреждением в срок до  1 сентября текущего года и осуществляется с учетом заключений ТПМПК и особенностями психофизического развития и возможностями воспитанников. </a:t>
            </a:r>
          </a:p>
          <a:p>
            <a:pPr>
              <a:spcBef>
                <a:spcPts val="1800"/>
              </a:spcBef>
            </a:pPr>
            <a:r>
              <a:rPr lang="ru-RU" sz="3600" dirty="0" smtClean="0">
                <a:latin typeface="Bookman Old Style" pitchFamily="18" charset="0"/>
              </a:rPr>
              <a:t>прием детей производится в течение календарного года при наличии свободных мест.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2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488832" cy="86409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Bookman Old Style" pitchFamily="18" charset="0"/>
                <a:cs typeface="Times New Roman" pitchFamily="18" charset="0"/>
              </a:rPr>
              <a:t>Комплектование Групп</a:t>
            </a:r>
            <a:br>
              <a:rPr lang="ru-RU" sz="1800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latin typeface="Bookman Old Style" pitchFamily="18" charset="0"/>
                <a:cs typeface="Times New Roman" pitchFamily="18" charset="0"/>
              </a:rPr>
              <a:t> (согласно нормам СанПиН 2.4.1.3049-13, утвержденных </a:t>
            </a:r>
            <a:r>
              <a:rPr lang="ru-RU" sz="1800" dirty="0" smtClean="0">
                <a:latin typeface="Bookman Old Style" pitchFamily="18" charset="0"/>
                <a:cs typeface="Times New Roman" pitchFamily="18" charset="0"/>
                <a:hlinkClick r:id="rId3"/>
              </a:rPr>
              <a:t>постановлением Главного санитарного врача России </a:t>
            </a:r>
            <a:br>
              <a:rPr lang="ru-RU" sz="1800" dirty="0" smtClean="0">
                <a:latin typeface="Bookman Old Style" pitchFamily="18" charset="0"/>
                <a:cs typeface="Times New Roman" pitchFamily="18" charset="0"/>
                <a:hlinkClick r:id="rId3"/>
              </a:rPr>
            </a:br>
            <a:r>
              <a:rPr lang="ru-RU" sz="1800" dirty="0" smtClean="0">
                <a:latin typeface="Bookman Old Style" pitchFamily="18" charset="0"/>
                <a:cs typeface="Times New Roman" pitchFamily="18" charset="0"/>
                <a:hlinkClick r:id="rId3"/>
              </a:rPr>
              <a:t>от 15 мая 2013 г. № 26</a:t>
            </a:r>
            <a:r>
              <a:rPr lang="ru-RU" sz="1800" dirty="0" smtClean="0">
                <a:latin typeface="Bookman Old Style" pitchFamily="18" charset="0"/>
                <a:cs typeface="Times New Roman" pitchFamily="18" charset="0"/>
              </a:rPr>
              <a:t> )</a:t>
            </a:r>
            <a:endParaRPr lang="ru-RU" sz="1800" dirty="0"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8305146"/>
              </p:ext>
            </p:extLst>
          </p:nvPr>
        </p:nvGraphicFramePr>
        <p:xfrm>
          <a:off x="395536" y="1628800"/>
          <a:ext cx="7200800" cy="5076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389"/>
                <a:gridCol w="1374698"/>
                <a:gridCol w="4778713"/>
              </a:tblGrid>
              <a:tr h="100811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Общее количество детей в группах комбинированной направленности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Количество детей с ОВЗ в группе</a:t>
                      </a:r>
                      <a:endParaRPr lang="ru-RU" sz="16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6752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до трех лет</a:t>
                      </a:r>
                      <a:endParaRPr lang="ru-RU" sz="16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с 3 до 7 лет</a:t>
                      </a:r>
                      <a:endParaRPr lang="ru-RU" sz="16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496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не более 3 детей с ОВЗ.</a:t>
                      </a:r>
                      <a:endParaRPr lang="ru-RU" sz="16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16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не более 3 глухих детей, или слепых детей, или детей с нарушениями опорно-двигательного аппарата, или детей с легкой умственной отсталостью.</a:t>
                      </a:r>
                      <a:endParaRPr lang="ru-RU" sz="16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139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не более 4 слабовидящих и (или) детей с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амблиопией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 и (или) косоглазием, или слабослышащих детей, или детей, имеющих тяжелые нарушения речи, или детей с умственной отсталостью легкой степени.</a:t>
                      </a:r>
                      <a:endParaRPr lang="ru-RU" sz="16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70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не более 5 детей с задержкой психического развития.</a:t>
                      </a:r>
                      <a:endParaRPr lang="ru-RU" sz="16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7920880" cy="547260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ru-RU" sz="2600" dirty="0" smtClean="0">
                <a:latin typeface="Bookman Old Style" pitchFamily="18" charset="0"/>
                <a:cs typeface="Times New Roman" pitchFamily="18" charset="0"/>
              </a:rPr>
              <a:t>Срок пребывания ребенка с ОВЗ в Группе определяется на основании заключения ТПМПК.</a:t>
            </a:r>
          </a:p>
          <a:p>
            <a:pPr>
              <a:spcBef>
                <a:spcPts val="1800"/>
              </a:spcBef>
            </a:pPr>
            <a:r>
              <a:rPr lang="ru-RU" sz="2600" dirty="0" smtClean="0">
                <a:latin typeface="Bookman Old Style" pitchFamily="18" charset="0"/>
                <a:cs typeface="Times New Roman" pitchFamily="18" charset="0"/>
              </a:rPr>
              <a:t>Взаимоотношения между Учреждением и родителями (законными представителями) регулируются договором об образовании. </a:t>
            </a:r>
          </a:p>
          <a:p>
            <a:pPr>
              <a:spcBef>
                <a:spcPts val="1800"/>
              </a:spcBef>
            </a:pPr>
            <a:r>
              <a:rPr lang="ru-RU" sz="2600" dirty="0" smtClean="0">
                <a:latin typeface="Bookman Old Style" pitchFamily="18" charset="0"/>
                <a:cs typeface="Times New Roman" pitchFamily="18" charset="0"/>
              </a:rPr>
              <a:t>Организацию деятельности со здоровыми детьми Группы осуществляют педагоги в соответствии со штатным расписанием МДОУ.</a:t>
            </a:r>
          </a:p>
          <a:p>
            <a:pPr>
              <a:spcBef>
                <a:spcPts val="1800"/>
              </a:spcBef>
            </a:pPr>
            <a:r>
              <a:rPr lang="ru-RU" sz="2600" dirty="0" smtClean="0">
                <a:latin typeface="Bookman Old Style" pitchFamily="18" charset="0"/>
                <a:cs typeface="Times New Roman" pitchFamily="18" charset="0"/>
              </a:rPr>
              <a:t>Организацию деятельности в Группе с детьми с ОВЗ,   осуществляют специалисты, имеющиеся в штате МДОУ, на основании  заключений ТПМПК.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9288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man Old Style" pitchFamily="18" charset="0"/>
                <a:cs typeface="Times New Roman" pitchFamily="18" charset="0"/>
              </a:rPr>
              <a:t>Содержание образовательного процесса в группе определяется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0926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Bookman Old Style" pitchFamily="18" charset="0"/>
                <a:cs typeface="Times New Roman" pitchFamily="18" charset="0"/>
              </a:rPr>
              <a:t>Основной образовательной программой МДОУ, где в коррекционной части отражается содержание работы с детьми с ОВЗ; </a:t>
            </a:r>
          </a:p>
          <a:p>
            <a:pPr>
              <a:buNone/>
            </a:pPr>
            <a:endParaRPr lang="ru-RU" sz="30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Bookman Old Style" pitchFamily="18" charset="0"/>
                <a:cs typeface="Times New Roman" pitchFamily="18" charset="0"/>
              </a:rPr>
              <a:t> Индивидуальной Адаптированной образовательной программой, в соответствии рекомендациями заключений ТПМПК. </a:t>
            </a:r>
            <a:endParaRPr lang="ru-RU" sz="30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1744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 smtClean="0">
              <a:latin typeface="Bookman Old Style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своевременное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обследование детей; </a:t>
            </a:r>
          </a:p>
          <a:p>
            <a:pPr>
              <a:spcBef>
                <a:spcPts val="1800"/>
              </a:spcBef>
            </a:pP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составление </a:t>
            </a: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рационального расписания   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специально-организованной деятельности; </a:t>
            </a:r>
          </a:p>
          <a:p>
            <a:pPr>
              <a:spcBef>
                <a:spcPts val="1800"/>
              </a:spcBef>
            </a:pP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планирование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подгрупповой и индивидуальной работы; </a:t>
            </a:r>
          </a:p>
          <a:p>
            <a:pPr>
              <a:spcBef>
                <a:spcPts val="1800"/>
              </a:spcBef>
            </a:pP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оснащение  кабинетов  </a:t>
            </a: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необходимым оборудованием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и наглядными пособиями; </a:t>
            </a:r>
          </a:p>
          <a:p>
            <a:pPr>
              <a:spcBef>
                <a:spcPts val="1800"/>
              </a:spcBef>
            </a:pP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взаимодействие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специалистов  с родителями, воспитателями.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  <a:ea typeface="+mj-ea"/>
                <a:cs typeface="Times New Roman" pitchFamily="18" charset="0"/>
              </a:rPr>
              <a:t>Организация коррекционного процесса для детей с ОВЗ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1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    Образовательный процесс для детей с ОВЗ осуществляется по </a:t>
            </a:r>
            <a:r>
              <a:rPr lang="ru-RU" sz="2800" b="1" dirty="0" smtClean="0">
                <a:latin typeface="Bookman Old Style" pitchFamily="18" charset="0"/>
              </a:rPr>
              <a:t>режиму</a:t>
            </a:r>
            <a:r>
              <a:rPr lang="ru-RU" sz="2800" dirty="0" smtClean="0">
                <a:latin typeface="Bookman Old Style" pitchFamily="18" charset="0"/>
              </a:rPr>
              <a:t> и </a:t>
            </a:r>
            <a:r>
              <a:rPr lang="ru-RU" sz="2800" b="1" dirty="0" smtClean="0">
                <a:latin typeface="Bookman Old Style" pitchFamily="18" charset="0"/>
              </a:rPr>
              <a:t>расписанию</a:t>
            </a:r>
            <a:r>
              <a:rPr lang="ru-RU" sz="2800" dirty="0" smtClean="0">
                <a:latin typeface="Bookman Old Style" pitchFamily="18" charset="0"/>
              </a:rPr>
              <a:t> возрастной группы.</a:t>
            </a: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   </a:t>
            </a: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   В режим вносятся </a:t>
            </a:r>
            <a:r>
              <a:rPr lang="ru-RU" sz="2800" b="1" dirty="0" smtClean="0">
                <a:latin typeface="Bookman Old Style" pitchFamily="18" charset="0"/>
              </a:rPr>
              <a:t>дополнения </a:t>
            </a:r>
            <a:r>
              <a:rPr lang="ru-RU" sz="2800" dirty="0" smtClean="0">
                <a:latin typeface="Bookman Old Style" pitchFamily="18" charset="0"/>
              </a:rPr>
              <a:t>с </a:t>
            </a:r>
            <a:r>
              <a:rPr lang="ru-RU" sz="2800" b="1" dirty="0" smtClean="0">
                <a:latin typeface="Bookman Old Style" pitchFamily="18" charset="0"/>
              </a:rPr>
              <a:t>указанием условий </a:t>
            </a:r>
            <a:r>
              <a:rPr lang="ru-RU" sz="2800" dirty="0" smtClean="0">
                <a:latin typeface="Bookman Old Style" pitchFamily="18" charset="0"/>
              </a:rPr>
              <a:t>и </a:t>
            </a:r>
            <a:r>
              <a:rPr lang="ru-RU" sz="2800" b="1" dirty="0" smtClean="0">
                <a:latin typeface="Bookman Old Style" pitchFamily="18" charset="0"/>
              </a:rPr>
              <a:t>регламента </a:t>
            </a:r>
            <a:r>
              <a:rPr lang="ru-RU" sz="2800" dirty="0" smtClean="0">
                <a:latin typeface="Bookman Old Style" pitchFamily="18" charset="0"/>
              </a:rPr>
              <a:t>проведения коррекционно-развивающих занятий с детьми с ОВЗ.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8500" y="1124744"/>
            <a:ext cx="72008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>
                <a:latin typeface="Bookman Old Style" pitchFamily="18" charset="0"/>
              </a:rPr>
              <a:t>Цель:</a:t>
            </a:r>
            <a:r>
              <a:rPr lang="ru-RU" sz="2800" dirty="0" smtClean="0">
                <a:latin typeface="Bookman Old Style" pitchFamily="18" charset="0"/>
              </a:rPr>
              <a:t> создание модели психолого-педагогического сопровождения детей с ОВЗ в условиях образовательной инклюзии.</a:t>
            </a:r>
          </a:p>
          <a:p>
            <a:endParaRPr lang="ru-RU" sz="2800" dirty="0"/>
          </a:p>
        </p:txBody>
      </p:sp>
      <p:pic>
        <p:nvPicPr>
          <p:cNvPr id="4098" name="Picture 2" descr="http://longmob.1september.ru/actions/2433/logo_source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2650265" cy="26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6362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Bookman Old Style" pitchFamily="18" charset="0"/>
                <a:cs typeface="Times New Roman" pitchFamily="18" charset="0"/>
              </a:rPr>
              <a:t>Развивающая предметно- пространственная  среда группы комбинированной направленности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0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dirty="0" smtClean="0">
                <a:latin typeface="Bookman Old Style" pitchFamily="18" charset="0"/>
                <a:cs typeface="Times New Roman" pitchFamily="18" charset="0"/>
              </a:rPr>
              <a:t>    МДОУ организует развивающую предметно- пространственную  среду,</a:t>
            </a:r>
            <a:r>
              <a:rPr lang="ru-RU" sz="26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Bookman Old Style" pitchFamily="18" charset="0"/>
                <a:cs typeface="Times New Roman" pitchFamily="18" charset="0"/>
              </a:rPr>
              <a:t>обеспечивающую разным детям доступ к развитию их возможностей.</a:t>
            </a:r>
          </a:p>
          <a:p>
            <a:pPr algn="ctr">
              <a:buNone/>
            </a:pPr>
            <a:r>
              <a:rPr lang="ru-RU" sz="2600" b="1" dirty="0" smtClean="0">
                <a:latin typeface="Bookman Old Style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sz="2600" b="1" dirty="0" smtClean="0">
                <a:latin typeface="Bookman Old Style" pitchFamily="18" charset="0"/>
                <a:cs typeface="Times New Roman" pitchFamily="18" charset="0"/>
              </a:rPr>
              <a:t> Характеристики РППС:</a:t>
            </a:r>
          </a:p>
          <a:p>
            <a:r>
              <a:rPr lang="ru-RU" sz="2600" dirty="0" smtClean="0">
                <a:latin typeface="Bookman Old Style" pitchFamily="18" charset="0"/>
                <a:cs typeface="Times New Roman" pitchFamily="18" charset="0"/>
              </a:rPr>
              <a:t>содержательно-насыщенная;</a:t>
            </a:r>
          </a:p>
          <a:p>
            <a:r>
              <a:rPr lang="ru-RU" sz="2600" dirty="0" err="1" smtClean="0">
                <a:latin typeface="Bookman Old Style" pitchFamily="18" charset="0"/>
                <a:cs typeface="Times New Roman" pitchFamily="18" charset="0"/>
              </a:rPr>
              <a:t>трансформируемость</a:t>
            </a:r>
            <a:r>
              <a:rPr lang="ru-RU" sz="2600" dirty="0" smtClean="0">
                <a:latin typeface="Bookman Old Style" pitchFamily="18" charset="0"/>
                <a:cs typeface="Times New Roman" pitchFamily="18" charset="0"/>
              </a:rPr>
              <a:t>;</a:t>
            </a:r>
          </a:p>
          <a:p>
            <a:r>
              <a:rPr lang="ru-RU" sz="2600" dirty="0" err="1" smtClean="0">
                <a:latin typeface="Bookman Old Style" pitchFamily="18" charset="0"/>
                <a:cs typeface="Times New Roman" pitchFamily="18" charset="0"/>
              </a:rPr>
              <a:t>полифункциональность</a:t>
            </a:r>
            <a:r>
              <a:rPr lang="ru-RU" sz="2600" dirty="0" smtClean="0">
                <a:latin typeface="Bookman Old Style" pitchFamily="18" charset="0"/>
                <a:cs typeface="Times New Roman" pitchFamily="18" charset="0"/>
              </a:rPr>
              <a:t>;</a:t>
            </a:r>
            <a:endParaRPr lang="ru-RU" sz="30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Bookman Old Style" pitchFamily="18" charset="0"/>
                <a:cs typeface="Times New Roman" pitchFamily="18" charset="0"/>
              </a:rPr>
              <a:t>вариативность;</a:t>
            </a:r>
          </a:p>
          <a:p>
            <a:r>
              <a:rPr lang="ru-RU" sz="2600" dirty="0" smtClean="0">
                <a:latin typeface="Bookman Old Style" pitchFamily="18" charset="0"/>
                <a:cs typeface="Times New Roman" pitchFamily="18" charset="0"/>
              </a:rPr>
              <a:t>доступность;</a:t>
            </a:r>
          </a:p>
          <a:p>
            <a:r>
              <a:rPr lang="ru-RU" sz="2600" dirty="0" smtClean="0">
                <a:latin typeface="Bookman Old Style" pitchFamily="18" charset="0"/>
                <a:cs typeface="Times New Roman" pitchFamily="18" charset="0"/>
              </a:rPr>
              <a:t>безопасность.</a:t>
            </a:r>
          </a:p>
          <a:p>
            <a:endParaRPr lang="ru-RU" sz="2600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957064"/>
            <a:ext cx="7848872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Материалы и оборудование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должны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36000" lvl="0" algn="just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быть</a:t>
            </a: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безопасными для зрения;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36000" lvl="0" algn="just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быть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доступными для осмысления, побуждающими ребенка к активным действиям;</a:t>
            </a: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36000" lvl="0" algn="just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иметь зрительную привлекательность, целостность структуры, простоту формы,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Материалы и оборудование для разных видов игр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Дидактические игры,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Сюжетную - ролевые игры,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Подвижные игры;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Специальные игры и игры-упражнения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540000" marR="0" lvl="0" indent="0" algn="just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на развитие зрительного восприятия,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540000" marR="0" lvl="0" indent="0" algn="just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на развитие зрительно-моторной координации,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540000" marR="0" lvl="0" indent="0" algn="just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на развитие моторики рук.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5536" y="188640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Основные требования к организации РППС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амблиопией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и косоглазием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786" name="Picture 2" descr="D:\ив семинар 19\МИП ИВ\фото дс 65\IMG_20190327_14493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17470"/>
          <a:stretch>
            <a:fillRect/>
          </a:stretch>
        </p:blipFill>
        <p:spPr bwMode="auto">
          <a:xfrm>
            <a:off x="611560" y="764704"/>
            <a:ext cx="2952328" cy="2088232"/>
          </a:xfrm>
          <a:prstGeom prst="round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8787" name="Picture 3" descr="D:\ив семинар 19\МИП ИВ\фото дс 65\IMG_20190327_14534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572000" y="692696"/>
            <a:ext cx="2784309" cy="2232248"/>
          </a:xfrm>
          <a:prstGeom prst="round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8788" name="Picture 4" descr="D:\ив семинар 19\МИП ИВ\фото дс 65\IMG_20190327_145030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t="11290" b="33871"/>
          <a:stretch>
            <a:fillRect/>
          </a:stretch>
        </p:blipFill>
        <p:spPr bwMode="auto">
          <a:xfrm>
            <a:off x="683568" y="3933055"/>
            <a:ext cx="3096344" cy="2263993"/>
          </a:xfrm>
          <a:prstGeom prst="round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8789" name="Picture 5" descr="D:\ив семинар 19\МИП ИВ\фото дс 65\IMG_20190327_145459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t="16496"/>
          <a:stretch>
            <a:fillRect/>
          </a:stretch>
        </p:blipFill>
        <p:spPr bwMode="auto">
          <a:xfrm>
            <a:off x="4572000" y="3429000"/>
            <a:ext cx="2664296" cy="2966381"/>
          </a:xfrm>
          <a:prstGeom prst="round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404664"/>
            <a:ext cx="770485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Основные требования к организации РППС </a:t>
            </a:r>
            <a:r>
              <a:rPr lang="ru-RU" altLang="zh-CN" sz="2400" b="1" dirty="0" smtClean="0">
                <a:solidFill>
                  <a:srgbClr val="00000A"/>
                </a:solidFill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для </a:t>
            </a:r>
            <a:r>
              <a:rPr lang="ru-RU" sz="2400" b="1" dirty="0" smtClean="0">
                <a:latin typeface="Bookman Old Style" pitchFamily="18" charset="0"/>
              </a:rPr>
              <a:t>детей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Bookman Old Style" pitchFamily="18" charset="0"/>
              </a:rPr>
              <a:t>с задержкой психического развития</a:t>
            </a:r>
            <a:r>
              <a:rPr lang="ru-RU" sz="2400" dirty="0" smtClean="0">
                <a:latin typeface="Bookman Old Style" pitchFamily="18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Bookman Old Style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При организации среды для детей</a:t>
            </a:r>
            <a:r>
              <a:rPr kumimoji="0" lang="ru-RU" altLang="zh-CN" b="0" i="0" u="none" strike="noStrike" cap="none" normalizeH="0" dirty="0" smtClean="0">
                <a:ln>
                  <a:noFill/>
                </a:ln>
                <a:solidFill>
                  <a:srgbClr val="00000A"/>
                </a:solidFill>
                <a:effectLst/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 с ЗПР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соблюдаются дополнительные 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условия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Занимательность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 Облегчает вовлечение ребенка в целенаправленную деятельность, формирует желание выполнять предъявленные требования, а также стремление к достижению конечного результата.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1" i="1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Bookman Old Style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Новизна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Позволяет опираться на непроизвольное внимание, вызывая интерес к работе за счет постановки последовательной системы задач, максимально активизируя познавательную сферу дошкольника.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Bookman Old Style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В группах обязательно оборудуются уголки для 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снятия психологического напряжения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5"/>
          <p:cNvPicPr>
            <a:picLocks noChangeAspect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181332" cy="2304256"/>
          </a:xfrm>
          <a:prstGeom prst="round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Администратор\Рабочий стол\2015-2016 фото\Надя\фото\Изображение 027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3266" t="7370" r="9351" b="15984"/>
          <a:stretch>
            <a:fillRect/>
          </a:stretch>
        </p:blipFill>
        <p:spPr bwMode="auto">
          <a:xfrm>
            <a:off x="683568" y="4077072"/>
            <a:ext cx="3118033" cy="2316268"/>
          </a:xfrm>
          <a:prstGeom prst="round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Евгения\Documents\detsad-291942-1427818517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4067944" y="3212976"/>
            <a:ext cx="4319737" cy="80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Евгения\Documents\shema_mytya_ruk.png"/>
          <p:cNvPicPr>
            <a:picLocks noChangeAspect="1" noChangeArrowheads="1"/>
          </p:cNvPicPr>
          <p:nvPr/>
        </p:nvPicPr>
        <p:blipFill>
          <a:blip r:embed="rId6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3055182" cy="217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4644008" y="476672"/>
            <a:ext cx="3456384" cy="2300075"/>
          </a:xfrm>
          <a:prstGeom prst="round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995" y="185335"/>
            <a:ext cx="7069293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Основные требования </a:t>
            </a:r>
            <a:r>
              <a:rPr lang="ru-RU" altLang="zh-CN" sz="2400" b="1" dirty="0" smtClean="0">
                <a:solidFill>
                  <a:srgbClr val="00000A"/>
                </a:solidFill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к организации РППС для </a:t>
            </a:r>
            <a:r>
              <a:rPr lang="ru-RU" sz="2400" b="1" dirty="0" smtClean="0">
                <a:latin typeface="Bookman Old Style" pitchFamily="18" charset="0"/>
                <a:cs typeface="Times New Roman" pitchFamily="18" charset="0"/>
              </a:rPr>
              <a:t>детей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Bookman Old Style" pitchFamily="18" charset="0"/>
                <a:cs typeface="Times New Roman" pitchFamily="18" charset="0"/>
              </a:rPr>
              <a:t>с  нарушениями 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Bookman Old Style" pitchFamily="18" charset="0"/>
                <a:cs typeface="Times New Roman" pitchFamily="18" charset="0"/>
              </a:rPr>
              <a:t>опорно-двигательного аппарата </a:t>
            </a:r>
            <a:endParaRPr lang="ru-RU" sz="2400" u="sng" dirty="0" smtClean="0">
              <a:latin typeface="Bookman Old Style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ru-RU" sz="1050" dirty="0" smtClean="0">
              <a:latin typeface="Bookman Old Style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обеспечивать </a:t>
            </a:r>
            <a:r>
              <a:rPr lang="ru-RU" b="1" dirty="0" smtClean="0">
                <a:latin typeface="Bookman Old Style" pitchFamily="18" charset="0"/>
                <a:cs typeface="Times New Roman" pitchFamily="18" charset="0"/>
              </a:rPr>
              <a:t>максимальную реализацию 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образовательного потенциала пространства  группы, а также территории, прилегающей к МДОУ; материалов, оборудования и инвентаря для развития детей с НОДА в соответствии с особенностями каждого возрастного этапа, охраны и укрепления их здоровья, учета особенностей и коррекции недостатков их развития;</a:t>
            </a:r>
          </a:p>
          <a:p>
            <a:pPr lvl="0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обеспечивать возможность </a:t>
            </a:r>
            <a:r>
              <a:rPr lang="ru-RU" b="1" dirty="0" smtClean="0">
                <a:latin typeface="Bookman Old Style" pitchFamily="18" charset="0"/>
                <a:cs typeface="Times New Roman" pitchFamily="18" charset="0"/>
              </a:rPr>
              <a:t>общения и совместной деятельности 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детей с НОДА и взрослых;</a:t>
            </a:r>
          </a:p>
          <a:p>
            <a:pPr lvl="0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учитывать </a:t>
            </a:r>
            <a:r>
              <a:rPr lang="ru-RU" b="1" dirty="0" smtClean="0">
                <a:latin typeface="Bookman Old Style" pitchFamily="18" charset="0"/>
                <a:cs typeface="Times New Roman" pitchFamily="18" charset="0"/>
              </a:rPr>
              <a:t>возрастные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особенности и </a:t>
            </a:r>
            <a:r>
              <a:rPr lang="ru-RU" b="1" dirty="0" smtClean="0">
                <a:latin typeface="Bookman Old Style" pitchFamily="18" charset="0"/>
                <a:cs typeface="Times New Roman" pitchFamily="18" charset="0"/>
              </a:rPr>
              <a:t>особые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Bookman Old Style" pitchFamily="18" charset="0"/>
                <a:cs typeface="Times New Roman" pitchFamily="18" charset="0"/>
              </a:rPr>
              <a:t>образовательные 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потребности детей с НОДА;</a:t>
            </a:r>
          </a:p>
          <a:p>
            <a:pPr lvl="0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обеспечивать </a:t>
            </a:r>
            <a:r>
              <a:rPr lang="ru-RU" b="1" dirty="0" smtClean="0">
                <a:latin typeface="Bookman Old Style" pitchFamily="18" charset="0"/>
                <a:cs typeface="Times New Roman" pitchFamily="18" charset="0"/>
              </a:rPr>
              <a:t>реализацию различных образовательных программ 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и создание </a:t>
            </a:r>
            <a:r>
              <a:rPr lang="ru-RU" b="1" dirty="0" smtClean="0">
                <a:latin typeface="Bookman Old Style" pitchFamily="18" charset="0"/>
                <a:cs typeface="Times New Roman" pitchFamily="18" charset="0"/>
              </a:rPr>
              <a:t>специальных условий 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с учетом особых образовательных потребностей детей с НОДА.</a:t>
            </a:r>
          </a:p>
          <a:p>
            <a:pPr lvl="0">
              <a:spcBef>
                <a:spcPts val="1200"/>
              </a:spcBef>
              <a:buFont typeface="Arial" pitchFamily="34" charset="0"/>
              <a:buChar char="•"/>
            </a:pPr>
            <a:endParaRPr lang="ru-RU" dirty="0" smtClean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:\Users\pc2\Desktop\семинар 17.04.19\P_20190412_12451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55576" y="980728"/>
            <a:ext cx="2808312" cy="2736304"/>
          </a:xfrm>
          <a:prstGeom prst="round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0834" name="Picture 2" descr="C:\Users\pc2\Desktop\семинар 17.04.19\P_20190412_124450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26250" r="9062"/>
          <a:stretch>
            <a:fillRect/>
          </a:stretch>
        </p:blipFill>
        <p:spPr bwMode="auto">
          <a:xfrm>
            <a:off x="539552" y="4005064"/>
            <a:ext cx="3384376" cy="2466678"/>
          </a:xfrm>
          <a:prstGeom prst="round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0835" name="Picture 3" descr="C:\Users\pc2\Desktop\семинар 17.04.19\P_20190412_124501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12054" r="18304"/>
          <a:stretch>
            <a:fillRect/>
          </a:stretch>
        </p:blipFill>
        <p:spPr bwMode="auto">
          <a:xfrm>
            <a:off x="4283968" y="2132856"/>
            <a:ext cx="3387805" cy="2736304"/>
          </a:xfrm>
          <a:prstGeom prst="round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609806"/>
            <a:ext cx="806489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Основные требования </a:t>
            </a:r>
            <a:r>
              <a:rPr lang="ru-RU" altLang="zh-CN" sz="2400" b="1" dirty="0" smtClean="0">
                <a:solidFill>
                  <a:srgbClr val="00000A"/>
                </a:solidFill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к организации РППС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b="1" dirty="0" smtClean="0">
                <a:solidFill>
                  <a:srgbClr val="00000A"/>
                </a:solidFill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для </a:t>
            </a:r>
            <a:r>
              <a:rPr lang="ru-RU" sz="2400" b="1" dirty="0" smtClean="0">
                <a:latin typeface="Bookman Old Style" pitchFamily="18" charset="0"/>
              </a:rPr>
              <a:t>детей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b="1" u="sng" dirty="0" smtClean="0">
                <a:latin typeface="Bookman Old Style" pitchFamily="18" charset="0"/>
              </a:rPr>
              <a:t>с тяжёлыми нарушениями речи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Особое внимание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требует оснащение</a:t>
            </a:r>
          </a:p>
          <a:p>
            <a:pPr marL="720000" marR="0" lvl="0" indent="449263" algn="just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сенсомоторного, </a:t>
            </a:r>
          </a:p>
          <a:p>
            <a:pPr marL="720000" marR="0" lvl="0" indent="449263" algn="just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речевого, </a:t>
            </a:r>
          </a:p>
          <a:p>
            <a:pPr marL="720000" marR="0" lvl="0" indent="449263" algn="just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литературного и театрального центры, </a:t>
            </a:r>
          </a:p>
          <a:p>
            <a:pPr marL="720000" marR="0" lvl="0" indent="449263" algn="just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 также центр сюжетно-ролевых игр.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Специально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организуется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коррекционный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речевой уголок, который имеет две зоны: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материалы для педагогов (картотеки, наглядные материалы, дидактические и игры и.т.д.),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другой - материалы для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самостоятельной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деятельности детей.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Подбор игрового и дидактического материала осуществляется на основе рекомендаций специалистов.  Материал меняется или пополняется еженедельно, в соответствии с реализуемой лексической темой.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22009" y="3244334"/>
            <a:ext cx="1126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b="1" dirty="0" smtClean="0">
                <a:solidFill>
                  <a:srgbClr val="00000A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858" name="Picture 2" descr="D:\фото речевые уголки\DSCN221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32" r="9200" b="15789"/>
          <a:stretch>
            <a:fillRect/>
          </a:stretch>
        </p:blipFill>
        <p:spPr bwMode="auto">
          <a:xfrm>
            <a:off x="323528" y="-171400"/>
            <a:ext cx="3312368" cy="2664296"/>
          </a:xfrm>
          <a:prstGeom prst="round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D:\фото речевые уголки\DSCN221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62507"/>
          <a:stretch>
            <a:fillRect/>
          </a:stretch>
        </p:blipFill>
        <p:spPr bwMode="auto">
          <a:xfrm>
            <a:off x="539552" y="2924944"/>
            <a:ext cx="2520280" cy="3456384"/>
          </a:xfrm>
          <a:prstGeom prst="round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1860" name="Picture 4" descr="D:\фото речевые уголки\DSCN2202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139952" y="-171400"/>
            <a:ext cx="3551993" cy="2664296"/>
          </a:xfrm>
          <a:prstGeom prst="round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1861" name="Picture 5" descr="D:\фото речевые уголки\DSCN2184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3707904" y="3212976"/>
            <a:ext cx="3935993" cy="2952328"/>
          </a:xfrm>
          <a:prstGeom prst="round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763" name="Picture 3" descr="D:\ив семинар 19\МИП ИВ\фото дс 65\SDC10696 (1)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67544" y="620688"/>
            <a:ext cx="3552395" cy="266429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17764" name="Picture 4" descr="D:\ив семинар 19\МИП ИВ\фото дс 65\SDC10709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39552" y="3717032"/>
            <a:ext cx="3456384" cy="259228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17765" name="Picture 5" descr="D:\ив семинар 19\МИП ИВ\фото дс 65\SDC10698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427984" y="2204864"/>
            <a:ext cx="3744416" cy="280831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Bookman Old Style" pitchFamily="18" charset="0"/>
              </a:rPr>
              <a:t>Задачи проекта:</a:t>
            </a:r>
            <a:br>
              <a:rPr lang="ru-RU" sz="3600" b="1" dirty="0" smtClean="0">
                <a:latin typeface="Bookman Old Style" pitchFamily="18" charset="0"/>
              </a:rPr>
            </a:b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77505" y="1124744"/>
            <a:ext cx="7066803" cy="5544615"/>
          </a:xfrm>
          <a:prstGeom prst="rect">
            <a:avLst/>
          </a:prstGeom>
          <a:noFill/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</a:pPr>
            <a:r>
              <a:rPr lang="ru-RU" b="1" dirty="0" smtClean="0">
                <a:latin typeface="Bookman Old Style" pitchFamily="18" charset="0"/>
              </a:rPr>
              <a:t>Изучить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b="1" dirty="0">
                <a:latin typeface="Bookman Old Style" pitchFamily="18" charset="0"/>
              </a:rPr>
              <a:t>нормативно-правовой аспект </a:t>
            </a:r>
            <a:r>
              <a:rPr lang="ru-RU" dirty="0">
                <a:latin typeface="Bookman Old Style" pitchFamily="18" charset="0"/>
              </a:rPr>
              <a:t>психолого-педагогического сопровождения детей с ОВЗ в инклюзивном образовании.</a:t>
            </a:r>
          </a:p>
          <a:p>
            <a:pPr lvl="0">
              <a:spcAft>
                <a:spcPts val="600"/>
              </a:spcAft>
            </a:pPr>
            <a:r>
              <a:rPr lang="ru-RU" b="1" dirty="0">
                <a:latin typeface="Bookman Old Style" pitchFamily="18" charset="0"/>
              </a:rPr>
              <a:t>Разработать пакет документов</a:t>
            </a:r>
            <a:r>
              <a:rPr lang="ru-RU" dirty="0">
                <a:latin typeface="Bookman Old Style" pitchFamily="18" charset="0"/>
              </a:rPr>
              <a:t>, регламентирующий деятельность специалистов, </a:t>
            </a:r>
            <a:r>
              <a:rPr lang="ru-RU" dirty="0" smtClean="0">
                <a:latin typeface="Bookman Old Style" pitchFamily="18" charset="0"/>
              </a:rPr>
              <a:t>осуществляющих деятельность </a:t>
            </a:r>
            <a:r>
              <a:rPr lang="ru-RU" dirty="0">
                <a:latin typeface="Bookman Old Style" pitchFamily="18" charset="0"/>
              </a:rPr>
              <a:t>в условиях инклюзивной практики.</a:t>
            </a:r>
          </a:p>
          <a:p>
            <a:pPr lvl="0">
              <a:spcAft>
                <a:spcPts val="600"/>
              </a:spcAft>
            </a:pPr>
            <a:r>
              <a:rPr lang="ru-RU" b="1" dirty="0">
                <a:latin typeface="Bookman Old Style" pitchFamily="18" charset="0"/>
              </a:rPr>
              <a:t>Создать модель </a:t>
            </a:r>
            <a:r>
              <a:rPr lang="ru-RU" dirty="0">
                <a:latin typeface="Bookman Old Style" pitchFamily="18" charset="0"/>
              </a:rPr>
              <a:t>психолого-педагогического сопровождения.</a:t>
            </a:r>
          </a:p>
          <a:p>
            <a:pPr lvl="0">
              <a:spcAft>
                <a:spcPts val="600"/>
              </a:spcAft>
            </a:pPr>
            <a:r>
              <a:rPr lang="ru-RU" b="1" dirty="0">
                <a:latin typeface="Bookman Old Style" pitchFamily="18" charset="0"/>
              </a:rPr>
              <a:t>Разработать методические рекомендации </a:t>
            </a:r>
            <a:r>
              <a:rPr lang="ru-RU" dirty="0">
                <a:latin typeface="Bookman Old Style" pitchFamily="18" charset="0"/>
              </a:rPr>
              <a:t>по организации деятельности специалистов в условиях инклюзивной практики.</a:t>
            </a:r>
          </a:p>
          <a:p>
            <a:pPr lvl="0">
              <a:spcAft>
                <a:spcPts val="600"/>
              </a:spcAft>
            </a:pPr>
            <a:r>
              <a:rPr lang="ru-RU" b="1" dirty="0">
                <a:latin typeface="Bookman Old Style" pitchFamily="18" charset="0"/>
              </a:rPr>
              <a:t>Обеспечить трансляцию</a:t>
            </a:r>
            <a:r>
              <a:rPr lang="ru-RU" dirty="0">
                <a:latin typeface="Bookman Old Style" pitchFamily="18" charset="0"/>
              </a:rPr>
              <a:t>, тиражирование </a:t>
            </a:r>
            <a:r>
              <a:rPr lang="ru-RU" b="1" dirty="0">
                <a:latin typeface="Bookman Old Style" pitchFamily="18" charset="0"/>
              </a:rPr>
              <a:t>инновационного опыта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</a:rPr>
              <a:t>посредством </a:t>
            </a:r>
            <a:r>
              <a:rPr lang="ru-RU" dirty="0">
                <a:latin typeface="Bookman Old Style" pitchFamily="18" charset="0"/>
              </a:rPr>
              <a:t>организации различных форм методической работы:  семинаров, практических занятий, мастер-классов и др</a:t>
            </a:r>
            <a:r>
              <a:rPr lang="ru-RU" dirty="0" smtClean="0">
                <a:latin typeface="Bookman Old Style" pitchFamily="18" charset="0"/>
              </a:rPr>
              <a:t>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2050" name="Picture 2" descr="https://d2gg9evh47fn9z.cloudfront.net/800px_COLOURBOX42146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68562"/>
            <a:ext cx="1102011" cy="9674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d22.obr46.ru/wp-content/uploads/sites/49/2017/09/kartinka-na-say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90875"/>
            <a:ext cx="1102011" cy="93792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http://www.clipartsuggest.com/images/525/teamwork-und-teamentwicklung-warum-sie-so-wichtig-sind-ZIOcTa-clipa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4294257"/>
            <a:ext cx="1062246" cy="825974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054" name="Picture 6" descr="https://davydova-coach.ru/wp-content/uploads/2016/04/o-podderzhk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0900" y="3212976"/>
            <a:ext cx="1215284" cy="82809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f.ppt-online.org/files/slide/g/g7wLdlWDkVzN64HciBCu9fePo2qmQGrhaTKpZF/slide-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9" t="20507" r="18910" b="5069"/>
          <a:stretch/>
        </p:blipFill>
        <p:spPr bwMode="auto">
          <a:xfrm>
            <a:off x="7668344" y="5591979"/>
            <a:ext cx="1121136" cy="86957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9971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579350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dirty="0" smtClean="0"/>
              <a:t>     </a:t>
            </a:r>
            <a:r>
              <a:rPr lang="ru-RU" sz="3400" b="1" dirty="0" smtClean="0">
                <a:latin typeface="Bookman Old Style" pitchFamily="18" charset="0"/>
                <a:cs typeface="Times New Roman" pitchFamily="18" charset="0"/>
              </a:rPr>
              <a:t>Основные направления</a:t>
            </a:r>
          </a:p>
          <a:p>
            <a:pPr algn="ctr">
              <a:buNone/>
            </a:pPr>
            <a:r>
              <a:rPr lang="ru-RU" sz="3400" b="1" dirty="0" smtClean="0">
                <a:latin typeface="Bookman Old Style" pitchFamily="18" charset="0"/>
                <a:cs typeface="Times New Roman" pitchFamily="18" charset="0"/>
              </a:rPr>
              <a:t>психолого-педагогического сопровождения </a:t>
            </a:r>
          </a:p>
          <a:p>
            <a:pPr algn="ctr">
              <a:buNone/>
            </a:pPr>
            <a:r>
              <a:rPr lang="ru-RU" sz="3400" b="1" dirty="0" smtClean="0">
                <a:latin typeface="Bookman Old Style" pitchFamily="18" charset="0"/>
                <a:cs typeface="Times New Roman" pitchFamily="18" charset="0"/>
              </a:rPr>
              <a:t>детей с ОВЗ в группе комбинированной направленности: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диагностика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индивидуальных особенностей развития  ребенка; </a:t>
            </a:r>
          </a:p>
          <a:p>
            <a:pPr>
              <a:spcBef>
                <a:spcPts val="1200"/>
              </a:spcBef>
            </a:pP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комплексная оценка 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ресурсов и дефицитов ребенка с ОВЗ для составления индивидуально-ориентированного плана и адаптированной образовательной программы; </a:t>
            </a:r>
          </a:p>
          <a:p>
            <a:pPr>
              <a:spcBef>
                <a:spcPts val="1200"/>
              </a:spcBef>
            </a:pP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планирование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образовательного процесса с учетом индивидуальных образовательных потребностей детей с ОВЗ в группе комбинированной  направленности; </a:t>
            </a:r>
          </a:p>
          <a:p>
            <a:pPr>
              <a:spcBef>
                <a:spcPts val="1200"/>
              </a:spcBef>
            </a:pP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организация совместной 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деятельности детей в условиях комбинированной группы; </a:t>
            </a:r>
          </a:p>
          <a:p>
            <a:pPr>
              <a:spcBef>
                <a:spcPts val="1200"/>
              </a:spcBef>
            </a:pP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мониторинг динамики 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развития ребенка с ОВЗ. </a:t>
            </a:r>
            <a:endParaRPr lang="ru-RU" sz="2800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Ведущим специалистом в работе </a:t>
            </a:r>
            <a:br>
              <a:rPr lang="ru-RU" sz="2800" b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с детьми с ОВЗ является: </a:t>
            </a:r>
            <a:endParaRPr lang="ru-RU" sz="2800" b="1" dirty="0"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6358916"/>
              </p:ext>
            </p:extLst>
          </p:nvPr>
        </p:nvGraphicFramePr>
        <p:xfrm>
          <a:off x="457200" y="1556792"/>
          <a:ext cx="7643192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3528392"/>
              </a:tblGrid>
              <a:tr h="283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Комбинированная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Специалист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Группы для детей с ОВЗ, обусловленными тяжелыми нарушениями речи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Учитель-логопед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Группы для детей с ОВЗ, обусловленными задержкой психического развития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Группы для детей с ОВЗ, обусловленными нарушениями зрения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Учитель-дефектолог</a:t>
                      </a:r>
                      <a:endParaRPr lang="ru-RU" sz="1400" dirty="0"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Тифлопедагог</a:t>
                      </a:r>
                      <a:endParaRPr lang="ru-RU" sz="1400" dirty="0"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Группы для детей с ОВЗ, обусловленными нарушениями слуха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Сурдопедагог, учитель-логопед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Группы для детей с ОВЗ, обусловленными нарушениями опорно – двигательного аппарата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cs typeface="Times New Roman" pitchFamily="18" charset="0"/>
                        </a:rPr>
                        <a:t>Медицинские </a:t>
                      </a:r>
                      <a:r>
                        <a:rPr lang="ru-RU" sz="1400" dirty="0" smtClean="0">
                          <a:latin typeface="Bookman Old Style" pitchFamily="18" charset="0"/>
                          <a:cs typeface="Times New Roman" pitchFamily="18" charset="0"/>
                        </a:rPr>
                        <a:t>работники</a:t>
                      </a:r>
                      <a:r>
                        <a:rPr lang="ru-RU" sz="1400" baseline="0" dirty="0" smtClean="0">
                          <a:latin typeface="Bookman Old Style" pitchFamily="18" charset="0"/>
                          <a:cs typeface="Times New Roman" pitchFamily="18" charset="0"/>
                        </a:rPr>
                        <a:t> и др. специалисты (в зависимости от особенностей дефектов</a:t>
                      </a:r>
                      <a:r>
                        <a:rPr lang="ru-RU" sz="1400" dirty="0" smtClean="0">
                          <a:latin typeface="Bookman Old Style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Группы для детей с ОВЗ, </a:t>
                      </a:r>
                      <a:r>
                        <a:rPr lang="ru-RU" sz="1400" dirty="0" smtClean="0"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обусловленными легкой   </a:t>
                      </a:r>
                      <a:r>
                        <a:rPr lang="ru-RU" sz="1400" dirty="0"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умственной отсталостью  </a:t>
                      </a:r>
                      <a:r>
                        <a:rPr lang="ru-RU" sz="1400" dirty="0" smtClean="0"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Учитель-дефектолог</a:t>
                      </a:r>
                      <a:endParaRPr lang="ru-RU" sz="1400" dirty="0"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496416"/>
            <a:ext cx="7920880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ВОСПИТАТЕЛЯ</a:t>
            </a:r>
          </a:p>
          <a:p>
            <a:pPr marL="648000" marR="0" lvl="1" indent="-457200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Организует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воспитательно-образовательную деятельность с воспитанниками группы,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осуществляет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индивидуальную работу с ребенком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под руководством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учителя-логопеда, педагога-психолога, старшего воспитателя.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648000" marR="0" lvl="1" indent="-457200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Проводит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работу, обеспечивающую создание условий для их социально - психологической реабилитации</a:t>
            </a:r>
            <a:r>
              <a:rPr lang="ru-RU" sz="20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648000" marR="0" lvl="1" indent="-457200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Обеспечивает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совместно с медицинским  работником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сохранение и укрепление здоровья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воспитанников.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648000" lvl="1" indent="-457200" eaLnBrk="0" fontAlgn="base" hangingPunct="0">
              <a:spcBef>
                <a:spcPts val="180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Взаимодействует с родителями </a:t>
            </a:r>
            <a:r>
              <a:rPr lang="ru-RU" sz="20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(законными представителями)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воспитанников.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648000" marR="0" lvl="1" indent="-457200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Координирует деятельность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младшего воспитателя и других работников в рамках единого образовательного процесса.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686800" cy="543346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«Разработка и реализация  Адаптированной образовательной программы для детей с ОВЗ»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lnSpc>
                <a:spcPct val="80000"/>
              </a:lnSpc>
              <a:buNone/>
            </a:pPr>
            <a:r>
              <a:rPr lang="ru-RU" dirty="0" smtClean="0"/>
              <a:t> </a:t>
            </a:r>
            <a:r>
              <a:rPr lang="ru-RU" sz="1800" dirty="0" smtClean="0">
                <a:latin typeface="Bookman Old Style" pitchFamily="18" charset="0"/>
              </a:rPr>
              <a:t>выступление учителя-логопеда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высшей квалификационной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категории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МДОУ «Детский сад № 2» </a:t>
            </a:r>
          </a:p>
          <a:p>
            <a:pPr lvl="7" algn="r">
              <a:lnSpc>
                <a:spcPct val="80000"/>
              </a:lnSpc>
              <a:buNone/>
            </a:pPr>
            <a:r>
              <a:rPr lang="ru-RU" sz="1800" b="1" i="1" dirty="0" smtClean="0"/>
              <a:t> </a:t>
            </a:r>
            <a:r>
              <a:rPr lang="ru-RU" sz="1800" b="1" i="1" dirty="0" err="1" smtClean="0">
                <a:latin typeface="Bookman Old Style" pitchFamily="18" charset="0"/>
              </a:rPr>
              <a:t>Саломатиной</a:t>
            </a:r>
            <a:r>
              <a:rPr lang="ru-RU" sz="1800" b="1" i="1" dirty="0" smtClean="0">
                <a:latin typeface="Bookman Old Style" pitchFamily="18" charset="0"/>
              </a:rPr>
              <a:t> И.В.</a:t>
            </a:r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6" name="Picture 6" descr="https://thumbs.dreamstime.com/z/d-colored-bar-graph-team-white-people-who-helps-statistics-grow-up-4154224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84"/>
          <a:stretch/>
        </p:blipFill>
        <p:spPr bwMode="auto">
          <a:xfrm>
            <a:off x="827584" y="4293096"/>
            <a:ext cx="28280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Программное обеспечение образовательного процесса в МДОУ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147248" cy="504056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800"/>
              </a:spcBef>
              <a:buNone/>
            </a:pPr>
            <a:r>
              <a:rPr lang="ru-RU" sz="3000" b="1" dirty="0" smtClean="0">
                <a:latin typeface="Bookman Old Style" pitchFamily="18" charset="0"/>
              </a:rPr>
              <a:t>ООП   - </a:t>
            </a:r>
            <a:r>
              <a:rPr lang="ru-RU" sz="3000" dirty="0" smtClean="0">
                <a:latin typeface="Bookman Old Style" pitchFamily="18" charset="0"/>
              </a:rPr>
              <a:t>основная образовательная </a:t>
            </a:r>
          </a:p>
          <a:p>
            <a:pPr>
              <a:spcBef>
                <a:spcPts val="1800"/>
              </a:spcBef>
              <a:buNone/>
            </a:pPr>
            <a:r>
              <a:rPr lang="ru-RU" sz="3000" dirty="0" smtClean="0">
                <a:latin typeface="Bookman Old Style" pitchFamily="18" charset="0"/>
              </a:rPr>
              <a:t>            программа</a:t>
            </a:r>
          </a:p>
          <a:p>
            <a:pPr>
              <a:spcBef>
                <a:spcPts val="1800"/>
              </a:spcBef>
              <a:buNone/>
            </a:pPr>
            <a:r>
              <a:rPr lang="ru-RU" sz="3000" b="1" dirty="0" smtClean="0">
                <a:latin typeface="Bookman Old Style" pitchFamily="18" charset="0"/>
              </a:rPr>
              <a:t>АООП - </a:t>
            </a:r>
            <a:r>
              <a:rPr lang="ru-RU" sz="3000" dirty="0" smtClean="0">
                <a:latin typeface="Bookman Old Style" pitchFamily="18" charset="0"/>
              </a:rPr>
              <a:t>адаптированная основная  </a:t>
            </a:r>
          </a:p>
          <a:p>
            <a:pPr>
              <a:spcBef>
                <a:spcPts val="1800"/>
              </a:spcBef>
              <a:buNone/>
            </a:pPr>
            <a:r>
              <a:rPr lang="ru-RU" sz="3000" dirty="0" smtClean="0">
                <a:latin typeface="Bookman Old Style" pitchFamily="18" charset="0"/>
              </a:rPr>
              <a:t>             образовательная  программа</a:t>
            </a:r>
          </a:p>
          <a:p>
            <a:pPr>
              <a:spcBef>
                <a:spcPts val="1800"/>
              </a:spcBef>
              <a:buNone/>
            </a:pPr>
            <a:r>
              <a:rPr lang="ru-RU" sz="3000" b="1" dirty="0" smtClean="0">
                <a:latin typeface="Bookman Old Style" pitchFamily="18" charset="0"/>
              </a:rPr>
              <a:t>АОП   -  </a:t>
            </a:r>
            <a:r>
              <a:rPr lang="ru-RU" sz="3000" dirty="0" smtClean="0">
                <a:latin typeface="Bookman Old Style" pitchFamily="18" charset="0"/>
              </a:rPr>
              <a:t>адаптированная образовательная     </a:t>
            </a:r>
          </a:p>
          <a:p>
            <a:pPr>
              <a:spcBef>
                <a:spcPts val="1800"/>
              </a:spcBef>
              <a:buNone/>
            </a:pPr>
            <a:r>
              <a:rPr lang="ru-RU" sz="3000" dirty="0" smtClean="0">
                <a:latin typeface="Bookman Old Style" pitchFamily="18" charset="0"/>
              </a:rPr>
              <a:t>              программа ( индивидуально для ребенка с ОВЗ)</a:t>
            </a:r>
          </a:p>
          <a:p>
            <a:pPr>
              <a:spcBef>
                <a:spcPts val="1800"/>
              </a:spcBef>
              <a:buNone/>
            </a:pPr>
            <a:r>
              <a:rPr lang="ru-RU" sz="3000" b="1" dirty="0" smtClean="0">
                <a:latin typeface="Bookman Old Style" pitchFamily="18" charset="0"/>
              </a:rPr>
              <a:t>ИУП   - </a:t>
            </a:r>
            <a:r>
              <a:rPr lang="ru-RU" sz="3000" dirty="0" smtClean="0">
                <a:latin typeface="Bookman Old Style" pitchFamily="18" charset="0"/>
              </a:rPr>
              <a:t>индивидуальный учебный план</a:t>
            </a:r>
            <a:r>
              <a:rPr lang="ru-RU" sz="3000" b="1" dirty="0" smtClean="0">
                <a:latin typeface="Bookman Old Style" pitchFamily="18" charset="0"/>
              </a:rPr>
              <a:t> </a:t>
            </a:r>
            <a:endParaRPr lang="ru-RU" sz="3000" dirty="0" smtClean="0">
              <a:latin typeface="Bookman Old Style" pitchFamily="18" charset="0"/>
            </a:endParaRPr>
          </a:p>
          <a:p>
            <a:pPr>
              <a:spcBef>
                <a:spcPts val="1800"/>
              </a:spcBef>
              <a:buNone/>
            </a:pPr>
            <a:r>
              <a:rPr lang="ru-RU" sz="3000" b="1" dirty="0" smtClean="0">
                <a:latin typeface="Bookman Old Style" pitchFamily="18" charset="0"/>
              </a:rPr>
              <a:t>ИПР   -  </a:t>
            </a:r>
            <a:r>
              <a:rPr lang="ru-RU" sz="3000" dirty="0" smtClean="0">
                <a:latin typeface="Bookman Old Style" pitchFamily="18" charset="0"/>
              </a:rPr>
              <a:t>индивидуальная программа реабилитации </a:t>
            </a:r>
          </a:p>
          <a:p>
            <a:pPr>
              <a:spcBef>
                <a:spcPts val="1800"/>
              </a:spcBef>
              <a:buNone/>
            </a:pPr>
            <a:r>
              <a:rPr lang="ru-RU" sz="3000" dirty="0" smtClean="0">
                <a:latin typeface="Bookman Old Style" pitchFamily="18" charset="0"/>
              </a:rPr>
              <a:t>              (для детей-инвалидов)</a:t>
            </a:r>
          </a:p>
          <a:p>
            <a:pPr>
              <a:spcBef>
                <a:spcPts val="1800"/>
              </a:spcBef>
              <a:buNone/>
            </a:pPr>
            <a:r>
              <a:rPr lang="ru-RU" sz="3000" b="1" dirty="0" smtClean="0">
                <a:latin typeface="Bookman Old Style" pitchFamily="18" charset="0"/>
              </a:rPr>
              <a:t>СИПР – </a:t>
            </a:r>
            <a:r>
              <a:rPr lang="ru-RU" sz="3000" dirty="0" smtClean="0">
                <a:latin typeface="Bookman Old Style" pitchFamily="18" charset="0"/>
              </a:rPr>
              <a:t>специальная</a:t>
            </a:r>
            <a:r>
              <a:rPr lang="ru-RU" sz="3000" b="1" dirty="0" smtClean="0">
                <a:latin typeface="Bookman Old Style" pitchFamily="18" charset="0"/>
              </a:rPr>
              <a:t> </a:t>
            </a:r>
            <a:r>
              <a:rPr lang="ru-RU" sz="3000" dirty="0" smtClean="0">
                <a:latin typeface="Bookman Old Style" pitchFamily="18" charset="0"/>
              </a:rPr>
              <a:t>индивидуальная программа развития</a:t>
            </a:r>
          </a:p>
          <a:p>
            <a:pPr>
              <a:spcBef>
                <a:spcPts val="1800"/>
              </a:spcBef>
              <a:buNone/>
            </a:pPr>
            <a:r>
              <a:rPr lang="ru-RU" sz="3000" dirty="0" smtClean="0">
                <a:latin typeface="Bookman Old Style" pitchFamily="18" charset="0"/>
              </a:rPr>
              <a:t> (для детей-инвалидов)</a:t>
            </a:r>
            <a:endParaRPr lang="ru-RU" sz="3000" b="1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20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Содержимое 3"/>
          <p:cNvGrpSpPr>
            <a:grpSpLocks noGrp="1"/>
          </p:cNvGrpSpPr>
          <p:nvPr/>
        </p:nvGrpSpPr>
        <p:grpSpPr>
          <a:xfrm>
            <a:off x="395536" y="1340768"/>
            <a:ext cx="8214925" cy="5192460"/>
            <a:chOff x="1200788" y="399315"/>
            <a:chExt cx="7837758" cy="613874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200788" y="1225799"/>
              <a:ext cx="2582844" cy="107791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Группы комбинированной направленности</a:t>
              </a:r>
            </a:p>
          </p:txBody>
        </p:sp>
        <p:sp>
          <p:nvSpPr>
            <p:cNvPr id="6" name="Блок-схема: альтернативный процесс 5"/>
            <p:cNvSpPr/>
            <p:nvPr/>
          </p:nvSpPr>
          <p:spPr>
            <a:xfrm>
              <a:off x="1228732" y="2859127"/>
              <a:ext cx="2582844" cy="601491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ООП</a:t>
              </a:r>
            </a:p>
          </p:txBody>
        </p:sp>
        <p:sp>
          <p:nvSpPr>
            <p:cNvPr id="7" name="Блок-схема: альтернативный процесс 6"/>
            <p:cNvSpPr/>
            <p:nvPr/>
          </p:nvSpPr>
          <p:spPr>
            <a:xfrm>
              <a:off x="3605356" y="4315334"/>
              <a:ext cx="3600450" cy="684212"/>
            </a:xfrm>
            <a:prstGeom prst="flowChartAlternateProcess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Группы общеразвивающей направленности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00788" y="4022340"/>
              <a:ext cx="693738" cy="7921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АОП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086269" y="2442455"/>
              <a:ext cx="2900437" cy="64770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АООП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2396431" y="4304914"/>
              <a:ext cx="1102097" cy="635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АОП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23673" y="3464026"/>
              <a:ext cx="1152525" cy="50323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СИПР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750404" y="5081512"/>
              <a:ext cx="993460" cy="431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СИПР</a:t>
              </a: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1613000" y="3549156"/>
              <a:ext cx="0" cy="33472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2987038" y="3549156"/>
              <a:ext cx="0" cy="62071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5400000">
              <a:off x="1661538" y="4187819"/>
              <a:ext cx="1276963" cy="151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Скругленный прямоугольник 15"/>
            <p:cNvSpPr/>
            <p:nvPr/>
          </p:nvSpPr>
          <p:spPr>
            <a:xfrm>
              <a:off x="4047655" y="1225799"/>
              <a:ext cx="2900436" cy="7207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Группы компенсирующей направленности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393729" y="399315"/>
              <a:ext cx="7247457" cy="62787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Дошкольная образовательная организация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605356" y="5336904"/>
              <a:ext cx="3600450" cy="49053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ООП</a:t>
              </a:r>
            </a:p>
          </p:txBody>
        </p:sp>
        <p:sp>
          <p:nvSpPr>
            <p:cNvPr id="19" name="Овал 18"/>
            <p:cNvSpPr/>
            <p:nvPr/>
          </p:nvSpPr>
          <p:spPr>
            <a:xfrm>
              <a:off x="4704587" y="6103082"/>
              <a:ext cx="1417638" cy="43497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АОП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7633124" y="4046151"/>
              <a:ext cx="1008063" cy="57626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АОП</a:t>
              </a: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322904" y="5762559"/>
              <a:ext cx="0" cy="27320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5400000">
              <a:off x="7876286" y="2592005"/>
              <a:ext cx="480960" cy="8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103072" y="1267239"/>
              <a:ext cx="1935474" cy="10869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Группы оздоровительной направленности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453737" y="2947948"/>
              <a:ext cx="1366837" cy="444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ООП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 стрелкой 24"/>
            <p:cNvCxnSpPr>
              <a:stCxn id="24" idx="2"/>
              <a:endCxn id="20" idx="0"/>
            </p:cNvCxnSpPr>
            <p:nvPr/>
          </p:nvCxnSpPr>
          <p:spPr>
            <a:xfrm>
              <a:off x="8137156" y="3392448"/>
              <a:ext cx="1" cy="65370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5322904" y="4911250"/>
              <a:ext cx="0" cy="38869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2492210" y="2303713"/>
              <a:ext cx="0" cy="41416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078587" y="260648"/>
            <a:ext cx="6190291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Общие подходы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к разработке АОП</a:t>
            </a:r>
            <a:endParaRPr lang="ru-RU" sz="3200" b="1" dirty="0">
              <a:latin typeface="Bookman Old Style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860032" y="2708920"/>
            <a:ext cx="0" cy="3503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148064" y="3861048"/>
            <a:ext cx="1155132" cy="53711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АОП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652120" y="3573016"/>
            <a:ext cx="0" cy="3503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139952" y="3645024"/>
            <a:ext cx="0" cy="3503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340768"/>
            <a:ext cx="4752528" cy="1021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ЗАКЛЮЧЕНИЕ 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Территориальной </a:t>
            </a:r>
            <a:r>
              <a:rPr lang="ru-RU" dirty="0" err="1" smtClean="0">
                <a:latin typeface="Bookman Old Style" pitchFamily="18" charset="0"/>
              </a:rPr>
              <a:t>психолого-медико-педагогической</a:t>
            </a:r>
            <a:r>
              <a:rPr lang="ru-RU" dirty="0" smtClean="0">
                <a:latin typeface="Bookman Old Style" pitchFamily="18" charset="0"/>
              </a:rPr>
              <a:t> комиссии (ТПМПК)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2771800" y="2636912"/>
            <a:ext cx="3024336" cy="5107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ОПРЕДЕЛЕНИЕ КОНКРЕТНОГО НАРУШЕНИЯ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1907704" y="3356992"/>
            <a:ext cx="4608512" cy="5107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РЕКОМЕНДАЦИИ ДЛЯ СОЗДАНИЯ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СПЕЦИАЛЬНЫХ ОБРАЗОВАТЕЛЬНЫХ УСЛОВИЙ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73224" y="332656"/>
            <a:ext cx="7211144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ОСНОВАНИЯ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К РАЗРАБОТКЕ АОП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539552" y="4077072"/>
            <a:ext cx="2448272" cy="16344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РЕЗУЛЬТАТЫ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ПСИХОЛОГО-ПЕДАГОГИЧЕСКОГО обследования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3275856" y="4127386"/>
            <a:ext cx="2304256" cy="15841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lvl="0" algn="ctr"/>
            <a:endParaRPr lang="ru-RU" sz="12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Bookman Old Style" pitchFamily="18" charset="0"/>
                <a:cs typeface="Times New Roman" pitchFamily="18" charset="0"/>
              </a:rPr>
              <a:t>РЕЗУЛЬТАТЫ МЕДИЦИНСКОГО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обследования</a:t>
            </a:r>
          </a:p>
          <a:p>
            <a:pPr lvl="0" algn="ctr"/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  <a:p>
            <a:pPr lvl="0" algn="ctr"/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5724128" y="4127386"/>
            <a:ext cx="2160240" cy="15323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lvl="0" algn="ctr"/>
            <a:r>
              <a:rPr lang="ru-RU" sz="1400" b="1" dirty="0" smtClean="0">
                <a:latin typeface="Bookman Old Style" pitchFamily="18" charset="0"/>
                <a:cs typeface="Times New Roman" pitchFamily="18" charset="0"/>
              </a:rPr>
              <a:t>РЕКОМЕНДАЦИИ </a:t>
            </a:r>
          </a:p>
          <a:p>
            <a:pPr lvl="0" algn="ctr"/>
            <a:r>
              <a:rPr lang="ru-RU" sz="1400" b="1" dirty="0" smtClean="0">
                <a:latin typeface="Bookman Old Style" pitchFamily="18" charset="0"/>
                <a:cs typeface="Times New Roman" pitchFamily="18" charset="0"/>
              </a:rPr>
              <a:t>в индивидуальной  программе реабилитации</a:t>
            </a:r>
          </a:p>
          <a:p>
            <a:pPr lvl="0" algn="ctr"/>
            <a:endParaRPr lang="ru-RU" sz="4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 algn="ctr"/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ЕСЛИ </a:t>
            </a:r>
          </a:p>
          <a:p>
            <a:pPr lvl="0" algn="ctr"/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РЕБЕНОК ИНВАЛИД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99176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АОП разрабатывается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 коллегиально</a:t>
            </a:r>
            <a:endParaRPr lang="ru-RU" sz="2800" b="1" dirty="0"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890926028"/>
              </p:ext>
            </p:extLst>
          </p:nvPr>
        </p:nvGraphicFramePr>
        <p:xfrm>
          <a:off x="1115616" y="1628800"/>
          <a:ext cx="70567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https://www.glunews.ru/images/news/2016/6675381cd0acb8ba3bf3324758ceb7e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860" y="3212976"/>
            <a:ext cx="2520280" cy="1702118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005464" cy="980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РАЗРАБОТКА АОП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7643192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Первый этап</a:t>
            </a:r>
            <a:r>
              <a:rPr lang="ru-RU" b="1" dirty="0" smtClean="0">
                <a:latin typeface="Bookman Old Style" pitchFamily="18" charset="0"/>
              </a:rPr>
              <a:t>. Аналитический</a:t>
            </a:r>
            <a:r>
              <a:rPr lang="ru-RU" dirty="0" smtClean="0">
                <a:latin typeface="Bookman Old Style" pitchFamily="18" charset="0"/>
              </a:rPr>
              <a:t> (первичный).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Анализ документации :</a:t>
            </a:r>
          </a:p>
          <a:p>
            <a:pPr>
              <a:buFont typeface="Bookman Old Style" pitchFamily="18" charset="0"/>
              <a:buChar char="−"/>
            </a:pPr>
            <a:r>
              <a:rPr lang="ru-RU" sz="2400" dirty="0" smtClean="0">
                <a:latin typeface="Bookman Old Style" pitchFamily="18" charset="0"/>
              </a:rPr>
              <a:t>Медицинский анамнез,</a:t>
            </a:r>
          </a:p>
          <a:p>
            <a:pPr>
              <a:buFont typeface="Bookman Old Style" pitchFamily="18" charset="0"/>
              <a:buChar char="−"/>
            </a:pPr>
            <a:r>
              <a:rPr lang="ru-RU" sz="2400" dirty="0" smtClean="0">
                <a:latin typeface="Bookman Old Style" pitchFamily="18" charset="0"/>
              </a:rPr>
              <a:t>Социальный паспорт,</a:t>
            </a:r>
          </a:p>
          <a:p>
            <a:pPr>
              <a:buFont typeface="Bookman Old Style" pitchFamily="18" charset="0"/>
              <a:buChar char="−"/>
            </a:pPr>
            <a:r>
              <a:rPr lang="ru-RU" sz="2400" dirty="0" smtClean="0">
                <a:latin typeface="Bookman Old Style" pitchFamily="18" charset="0"/>
              </a:rPr>
              <a:t>Результаты психолого-педагогического обследования всех видов деятельности ребенка  данной категории, эмоционально-волевой сферы, высших психических функций, познавательно-речевого развития. </a:t>
            </a:r>
          </a:p>
          <a:p>
            <a:pPr>
              <a:buFont typeface="Bookman Old Style" pitchFamily="18" charset="0"/>
              <a:buChar char="−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̶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̶"/>
            </a:pP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149480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РАЗРАБОТКА АОП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7344816" cy="55446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Второй этап</a:t>
            </a:r>
            <a:r>
              <a:rPr lang="ru-RU" b="1" dirty="0" smtClean="0">
                <a:latin typeface="Bookman Old Style" pitchFamily="18" charset="0"/>
              </a:rPr>
              <a:t>. Формулировка 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цели АОП, её содержания.</a:t>
            </a:r>
          </a:p>
          <a:p>
            <a:pPr>
              <a:buNone/>
            </a:pPr>
            <a:endParaRPr lang="ru-RU" u="sng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600" u="sng" dirty="0" smtClean="0">
                <a:latin typeface="Bookman Old Style" pitchFamily="18" charset="0"/>
              </a:rPr>
              <a:t>Цель АОП  </a:t>
            </a:r>
            <a:r>
              <a:rPr lang="ru-RU" sz="2600" dirty="0" smtClean="0">
                <a:latin typeface="Bookman Old Style" pitchFamily="18" charset="0"/>
              </a:rPr>
              <a:t>–это результат сопровождения, достигаемый к концу учебного года.</a:t>
            </a:r>
          </a:p>
          <a:p>
            <a:pPr>
              <a:buNone/>
            </a:pPr>
            <a:endParaRPr lang="ru-RU" sz="2600" u="sng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600" u="sng" dirty="0" smtClean="0">
                <a:latin typeface="Bookman Old Style" pitchFamily="18" charset="0"/>
              </a:rPr>
              <a:t>Задачи АОП </a:t>
            </a:r>
            <a:r>
              <a:rPr lang="ru-RU" sz="2600" dirty="0" smtClean="0">
                <a:latin typeface="Bookman Old Style" pitchFamily="18" charset="0"/>
              </a:rPr>
              <a:t>– пошаговая образовательная и коррекционная деятельность, ведущая к достижению цели.</a:t>
            </a: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ru-RU" sz="2400" u="sng" dirty="0" smtClean="0">
                <a:latin typeface="Bookman Old Style" pitchFamily="18" charset="0"/>
              </a:rPr>
              <a:t>Подбор  содержания АОП </a:t>
            </a:r>
            <a:r>
              <a:rPr lang="ru-RU" sz="2400" dirty="0" smtClean="0">
                <a:latin typeface="Bookman Old Style" pitchFamily="18" charset="0"/>
              </a:rPr>
              <a:t>ведется  по пяти образовательным областям для каждого ребенка с ОВЗ.</a:t>
            </a:r>
          </a:p>
          <a:p>
            <a:pPr>
              <a:buFont typeface="Bookman Old Style" pitchFamily="18" charset="0"/>
              <a:buChar char="−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̶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̶"/>
            </a:pP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6144" y="1340768"/>
            <a:ext cx="6968144" cy="532859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1600" b="1" dirty="0" smtClean="0">
                <a:latin typeface="Bookman Old Style" pitchFamily="18" charset="0"/>
              </a:rPr>
              <a:t>Изучение </a:t>
            </a:r>
            <a:r>
              <a:rPr lang="ru-RU" sz="1600" b="1" dirty="0">
                <a:latin typeface="Bookman Old Style" pitchFamily="18" charset="0"/>
              </a:rPr>
              <a:t>опыта других регионов </a:t>
            </a:r>
            <a:r>
              <a:rPr lang="ru-RU" sz="1600" dirty="0">
                <a:latin typeface="Bookman Old Style" pitchFamily="18" charset="0"/>
              </a:rPr>
              <a:t>по разработке нормативно-правовой базы, регламентирующей деятельность специалистов на комбинированных группах</a:t>
            </a:r>
          </a:p>
          <a:p>
            <a:pPr lvl="0">
              <a:spcBef>
                <a:spcPts val="600"/>
              </a:spcBef>
            </a:pPr>
            <a:r>
              <a:rPr lang="ru-RU" sz="1600" b="1" dirty="0" smtClean="0">
                <a:latin typeface="Bookman Old Style" pitchFamily="18" charset="0"/>
              </a:rPr>
              <a:t>Анализ </a:t>
            </a:r>
            <a:r>
              <a:rPr lang="ru-RU" sz="1600" dirty="0" smtClean="0">
                <a:latin typeface="Bookman Old Style" pitchFamily="18" charset="0"/>
              </a:rPr>
              <a:t>внутриорганизационных и субъективных условий организации психолого-педагогического сопровождения  детей с ОВЗ в инклюзивном образовании    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latin typeface="Bookman Old Style" pitchFamily="18" charset="0"/>
              </a:rPr>
              <a:t>Разработка нормативно-правовой базы, </a:t>
            </a:r>
            <a:r>
              <a:rPr lang="ru-RU" sz="1600" dirty="0" smtClean="0">
                <a:latin typeface="Bookman Old Style" pitchFamily="18" charset="0"/>
              </a:rPr>
              <a:t>регламентирующей деятельность специалистов на комбинированных группах и апробация в ДОО сетевого сообщества;</a:t>
            </a:r>
          </a:p>
          <a:p>
            <a:pPr lvl="0">
              <a:spcBef>
                <a:spcPts val="600"/>
              </a:spcBef>
            </a:pPr>
            <a:r>
              <a:rPr lang="ru-RU" sz="1600" b="1" dirty="0" smtClean="0">
                <a:latin typeface="Bookman Old Style" pitchFamily="18" charset="0"/>
              </a:rPr>
              <a:t>Разработка комплекса мероприятий </a:t>
            </a:r>
            <a:r>
              <a:rPr lang="ru-RU" sz="1600" dirty="0" smtClean="0">
                <a:latin typeface="Bookman Old Style" pitchFamily="18" charset="0"/>
              </a:rPr>
              <a:t>по созданию модели психолого-педагогического сопровождения  детей с ОВЗ в инклюзивном образовании    </a:t>
            </a:r>
          </a:p>
          <a:p>
            <a:pPr lvl="0">
              <a:spcBef>
                <a:spcPts val="600"/>
              </a:spcBef>
            </a:pPr>
            <a:r>
              <a:rPr lang="ru-RU" sz="1600" b="1" dirty="0" smtClean="0">
                <a:latin typeface="Bookman Old Style" pitchFamily="18" charset="0"/>
              </a:rPr>
              <a:t>Презентация</a:t>
            </a:r>
            <a:r>
              <a:rPr lang="ru-RU" sz="1600" dirty="0" smtClean="0">
                <a:latin typeface="Bookman Old Style" pitchFamily="18" charset="0"/>
              </a:rPr>
              <a:t> разработанных материалов в рамках проекта </a:t>
            </a:r>
            <a:endParaRPr lang="ru-RU" sz="1600" b="1" dirty="0" smtClean="0">
              <a:latin typeface="Bookman Old Style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600" b="1" dirty="0" smtClean="0">
                <a:latin typeface="Bookman Old Style" pitchFamily="18" charset="0"/>
              </a:rPr>
              <a:t>Разработка и  организация методических мероприятий для педагогов: </a:t>
            </a:r>
            <a:r>
              <a:rPr lang="ru-RU" sz="1600" dirty="0" smtClean="0">
                <a:latin typeface="Bookman Old Style" pitchFamily="18" charset="0"/>
              </a:rPr>
              <a:t>семинаров, мастер-классов, круглых столов  по формированию готовности реализовывать инклюзивную практику;</a:t>
            </a:r>
            <a:endParaRPr lang="ru-RU" sz="1600" b="1" dirty="0" smtClean="0">
              <a:latin typeface="Bookman Old Style" pitchFamily="18" charset="0"/>
            </a:endParaRPr>
          </a:p>
          <a:p>
            <a:pPr lvl="0"/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5122" name="Picture 2" descr="http://www.modernservice.ru/wp-content/uploads/jo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515" y="5709525"/>
            <a:ext cx="1308386" cy="959835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s159.detsad.tver.ru/wp-content/uploads/sites/113/2017/08/Trening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2106" y="4293096"/>
            <a:ext cx="1419552" cy="1008112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humbs.dreamstime.com/z/gps-navigation-concept-creative-abstract-satellite-travel-tourism-location-route-planning-business-macro-view-color-city-479263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146"/>
          <a:stretch/>
        </p:blipFill>
        <p:spPr bwMode="auto">
          <a:xfrm>
            <a:off x="7529793" y="1340768"/>
            <a:ext cx="1369464" cy="1023307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325542"/>
            <a:ext cx="7704856" cy="9079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>
                <a:latin typeface="Bookman Old Style" pitchFamily="18" charset="0"/>
              </a:rPr>
              <a:t>I</a:t>
            </a:r>
            <a:r>
              <a:rPr lang="ru-RU" sz="2800" b="1" dirty="0">
                <a:latin typeface="Bookman Old Style" pitchFamily="18" charset="0"/>
              </a:rPr>
              <a:t> этап </a:t>
            </a:r>
            <a:r>
              <a:rPr lang="ru-RU" sz="2800" b="1" dirty="0" smtClean="0">
                <a:latin typeface="Bookman Old Style" pitchFamily="18" charset="0"/>
              </a:rPr>
              <a:t>– подготовительный</a:t>
            </a: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>
                <a:latin typeface="Bookman Old Style" pitchFamily="18" charset="0"/>
              </a:rPr>
              <a:t>(</a:t>
            </a:r>
            <a:r>
              <a:rPr lang="ru-RU" sz="2000" b="1" dirty="0" smtClean="0">
                <a:latin typeface="Bookman Old Style" pitchFamily="18" charset="0"/>
              </a:rPr>
              <a:t>09.2018-06.2019)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8" name="Picture 6" descr="https://thumbs.dreamstime.com/z/d-colored-bar-graph-team-white-people-who-helps-statistics-grow-up-4154224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84"/>
          <a:stretch/>
        </p:blipFill>
        <p:spPr bwMode="auto">
          <a:xfrm>
            <a:off x="7668344" y="2852936"/>
            <a:ext cx="1361670" cy="936104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8524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221488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РАЗРАБОТКА АОП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7776864" cy="48245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Второй этап</a:t>
            </a:r>
            <a:r>
              <a:rPr lang="ru-RU" b="1" dirty="0" smtClean="0">
                <a:latin typeface="Bookman Old Style" pitchFamily="18" charset="0"/>
              </a:rPr>
              <a:t>. Формулировка 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цели АОП, её содержания.</a:t>
            </a:r>
          </a:p>
          <a:p>
            <a:pPr lvl="0">
              <a:buNone/>
            </a:pPr>
            <a:endParaRPr lang="ru-RU" sz="2600" u="sng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ru-RU" sz="2600" u="sng" dirty="0" smtClean="0">
                <a:latin typeface="Bookman Old Style" pitchFamily="18" charset="0"/>
              </a:rPr>
              <a:t>Учебный план включает в себя:</a:t>
            </a:r>
          </a:p>
          <a:p>
            <a:pPr lvl="0">
              <a:buNone/>
            </a:pPr>
            <a:endParaRPr lang="ru-RU" sz="2600" u="sng" dirty="0" smtClean="0">
              <a:latin typeface="Bookman Old Style" pitchFamily="18" charset="0"/>
            </a:endParaRPr>
          </a:p>
          <a:p>
            <a:pPr lvl="0"/>
            <a:r>
              <a:rPr lang="ru-RU" sz="2400" dirty="0" smtClean="0"/>
              <a:t> </a:t>
            </a:r>
            <a:r>
              <a:rPr lang="ru-RU" sz="2400" dirty="0" smtClean="0">
                <a:latin typeface="Bookman Old Style" pitchFamily="18" charset="0"/>
              </a:rPr>
              <a:t>объем и формы организации непосредственной образовательной деятельности,  </a:t>
            </a:r>
          </a:p>
          <a:p>
            <a:pPr lvl="0"/>
            <a:r>
              <a:rPr lang="ru-RU" sz="2400" dirty="0" smtClean="0">
                <a:latin typeface="Bookman Old Style" pitchFamily="18" charset="0"/>
              </a:rPr>
              <a:t>режим посещения занятий, как подгрупповых, так и индивидуальных, </a:t>
            </a:r>
          </a:p>
          <a:p>
            <a:pPr lvl="0"/>
            <a:r>
              <a:rPr lang="ru-RU" sz="2400" dirty="0" smtClean="0">
                <a:latin typeface="Bookman Old Style" pitchFamily="18" charset="0"/>
              </a:rPr>
              <a:t>дополнительные виды психолого-педагогического сопровождения.</a:t>
            </a:r>
          </a:p>
          <a:p>
            <a:pPr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>
              <a:buFont typeface="Bookman Old Style" pitchFamily="18" charset="0"/>
              <a:buChar char="−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̶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̶"/>
            </a:pP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1" y="188640"/>
            <a:ext cx="7437512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РАЗРАБОТКА АОП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7416824" cy="48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Третий этап</a:t>
            </a:r>
            <a:r>
              <a:rPr lang="ru-RU" b="1" dirty="0" smtClean="0">
                <a:latin typeface="Bookman Old Style" pitchFamily="18" charset="0"/>
              </a:rPr>
              <a:t>. Утверждение АОП</a:t>
            </a:r>
          </a:p>
          <a:p>
            <a:pPr lvl="0">
              <a:buNone/>
            </a:pPr>
            <a:endParaRPr lang="ru-RU" sz="1600" u="sng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Bookman Old Style" pitchFamily="18" charset="0"/>
              </a:rPr>
              <a:t>Программа утверждается</a:t>
            </a:r>
          </a:p>
          <a:p>
            <a:r>
              <a:rPr lang="ru-RU" sz="2400" dirty="0" smtClean="0">
                <a:latin typeface="Bookman Old Style" pitchFamily="18" charset="0"/>
              </a:rPr>
              <a:t> на педагогическом совете (занесение в протокол)</a:t>
            </a:r>
          </a:p>
          <a:p>
            <a:r>
              <a:rPr lang="ru-RU" sz="2400" dirty="0" smtClean="0">
                <a:latin typeface="Bookman Old Style" pitchFamily="18" charset="0"/>
              </a:rPr>
              <a:t>приказом руководителя учреждения.</a:t>
            </a:r>
          </a:p>
          <a:p>
            <a:pPr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Четвертый этап</a:t>
            </a:r>
            <a:r>
              <a:rPr lang="ru-RU" b="1" dirty="0" smtClean="0">
                <a:latin typeface="Bookman Old Style" pitchFamily="18" charset="0"/>
              </a:rPr>
              <a:t>. Реализация АОП</a:t>
            </a:r>
          </a:p>
          <a:p>
            <a:pPr>
              <a:buNone/>
            </a:pPr>
            <a:r>
              <a:rPr lang="ru-RU" sz="2400" dirty="0" smtClean="0">
                <a:latin typeface="Bookman Old Style" pitchFamily="18" charset="0"/>
              </a:rPr>
              <a:t>    осуществляется в течение учебного года с корректировкой содержания АОП на основе результатов промежуточной диагностики.</a:t>
            </a:r>
          </a:p>
          <a:p>
            <a:pPr>
              <a:buFont typeface="Arial" pitchFamily="34" charset="0"/>
              <a:buChar char="̶"/>
            </a:pP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509520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РАЗРАБОТКА АОП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7704856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Пятый этап</a:t>
            </a:r>
            <a:r>
              <a:rPr lang="ru-RU" b="1" dirty="0" smtClean="0">
                <a:latin typeface="Bookman Old Style" pitchFamily="18" charset="0"/>
              </a:rPr>
              <a:t>. Аналитический</a:t>
            </a:r>
            <a:r>
              <a:rPr lang="ru-RU" dirty="0" smtClean="0">
                <a:latin typeface="Bookman Old Style" pitchFamily="18" charset="0"/>
              </a:rPr>
              <a:t> (вторичный)</a:t>
            </a:r>
            <a:endParaRPr lang="ru-RU" b="1" dirty="0" smtClean="0"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Оценка эффективности реализации программы,</a:t>
            </a:r>
          </a:p>
          <a:p>
            <a:pPr marL="0" indent="0"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Анализ достижений воспитанника при освоении АОП. </a:t>
            </a:r>
          </a:p>
          <a:p>
            <a:pPr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>
              <a:buFont typeface="Bookman Old Style" pitchFamily="18" charset="0"/>
              <a:buChar char="−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̶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̶"/>
            </a:pP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Структура  АОП </a:t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титульный лист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075240" cy="5328592"/>
          </a:xfr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1000" dirty="0" smtClean="0">
                <a:latin typeface="Bookman Old Style" pitchFamily="18" charset="0"/>
              </a:rPr>
              <a:t>СОГЛАСОВАНО                                                                                                                                              УТВЕРЖДЕНО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ru-RU" sz="1000" dirty="0" smtClean="0">
                <a:latin typeface="Bookman Old Style" pitchFamily="18" charset="0"/>
              </a:rPr>
              <a:t>Педагогическим советом                                                                                                                         Заведующий МДОУ</a:t>
            </a:r>
          </a:p>
          <a:p>
            <a:pPr>
              <a:lnSpc>
                <a:spcPct val="120000"/>
              </a:lnSpc>
              <a:buNone/>
            </a:pPr>
            <a:r>
              <a:rPr lang="ru-RU" sz="1000" dirty="0" smtClean="0">
                <a:latin typeface="Bookman Old Style" pitchFamily="18" charset="0"/>
              </a:rPr>
              <a:t> Протокол  № ……                                                                                                                                      «Детский сад №…»</a:t>
            </a:r>
          </a:p>
          <a:p>
            <a:pPr>
              <a:lnSpc>
                <a:spcPct val="120000"/>
              </a:lnSpc>
              <a:buNone/>
            </a:pPr>
            <a:r>
              <a:rPr lang="ru-RU" sz="1000" dirty="0" smtClean="0">
                <a:latin typeface="Bookman Old Style" pitchFamily="18" charset="0"/>
              </a:rPr>
              <a:t> от  13.09. 2018 г.                                                                                                                                    ФИО руководителя            </a:t>
            </a:r>
          </a:p>
          <a:p>
            <a:pPr>
              <a:lnSpc>
                <a:spcPct val="120000"/>
              </a:lnSpc>
              <a:buNone/>
            </a:pPr>
            <a:r>
              <a:rPr lang="ru-RU" sz="1000" dirty="0" smtClean="0">
                <a:latin typeface="Bookman Old Style" pitchFamily="18" charset="0"/>
              </a:rPr>
              <a:t>                                                                                                                                                                          приказ №  …</a:t>
            </a:r>
          </a:p>
          <a:p>
            <a:pPr>
              <a:buNone/>
            </a:pPr>
            <a:r>
              <a:rPr lang="ru-RU" sz="1000" dirty="0" smtClean="0">
                <a:latin typeface="Bookman Old Style" pitchFamily="18" charset="0"/>
              </a:rPr>
              <a:t>                                                                                                                                                                      от 31.08.2018 г.</a:t>
            </a:r>
          </a:p>
          <a:p>
            <a:pPr>
              <a:buNone/>
            </a:pPr>
            <a:r>
              <a:rPr lang="ru-RU" sz="1000" b="1" dirty="0" smtClean="0">
                <a:latin typeface="Bookman Old Style" pitchFamily="18" charset="0"/>
              </a:rPr>
              <a:t> </a:t>
            </a:r>
            <a:endParaRPr lang="ru-RU" sz="10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1000" b="1" dirty="0" smtClean="0">
                <a:latin typeface="Bookman Old Style" pitchFamily="18" charset="0"/>
              </a:rPr>
              <a:t> </a:t>
            </a:r>
            <a:r>
              <a:rPr lang="ru-RU" sz="1200" b="1" dirty="0" smtClean="0">
                <a:latin typeface="Bookman Old Style" pitchFamily="18" charset="0"/>
              </a:rPr>
              <a:t>Муниципальное дошкольное общеобразовательное учреждение</a:t>
            </a:r>
            <a:endParaRPr lang="ru-RU" sz="1200" dirty="0" smtClean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1200" b="1" dirty="0" smtClean="0">
                <a:latin typeface="Bookman Old Style" pitchFamily="18" charset="0"/>
              </a:rPr>
              <a:t>«Детский сад № …..»</a:t>
            </a:r>
            <a:endParaRPr lang="ru-RU" sz="1200" dirty="0" smtClean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1200" b="1" dirty="0" smtClean="0">
                <a:latin typeface="Bookman Old Style" pitchFamily="18" charset="0"/>
              </a:rPr>
              <a:t>Адаптированная образовательная программа обучающегося детского сада</a:t>
            </a:r>
            <a:endParaRPr lang="ru-RU" sz="1200" dirty="0" smtClean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1200" b="1" dirty="0" smtClean="0">
                <a:latin typeface="Bookman Old Style" pitchFamily="18" charset="0"/>
              </a:rPr>
              <a:t>с ограниченными возможностями здоровья, обусловленными тяжелыми нарушениями речи</a:t>
            </a:r>
            <a:endParaRPr lang="ru-RU" sz="1200" dirty="0" smtClean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1200" b="1" dirty="0" smtClean="0">
                <a:latin typeface="Bookman Old Style" pitchFamily="18" charset="0"/>
              </a:rPr>
              <a:t> на 20….. - 20….. учебный год.</a:t>
            </a:r>
            <a:endParaRPr lang="ru-RU" sz="1200" dirty="0" smtClean="0">
              <a:latin typeface="Bookman Old Style" pitchFamily="18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ru-RU" sz="1200" b="1" dirty="0" smtClean="0">
                <a:latin typeface="Bookman Old Style" pitchFamily="18" charset="0"/>
              </a:rPr>
              <a:t>Общие сведения</a:t>
            </a:r>
            <a:endParaRPr lang="ru-RU" sz="1200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1200" b="1" dirty="0" smtClean="0">
                <a:latin typeface="Bookman Old Style" pitchFamily="18" charset="0"/>
              </a:rPr>
              <a:t>Ф.И.О. ребенка</a:t>
            </a:r>
            <a:r>
              <a:rPr lang="ru-RU" sz="1200" dirty="0" smtClean="0">
                <a:latin typeface="Bookman Old Style" pitchFamily="18" charset="0"/>
              </a:rPr>
              <a:t>  _________________________</a:t>
            </a:r>
          </a:p>
          <a:p>
            <a:pPr>
              <a:lnSpc>
                <a:spcPct val="150000"/>
              </a:lnSpc>
              <a:buNone/>
            </a:pPr>
            <a:r>
              <a:rPr lang="ru-RU" sz="1200" b="1" dirty="0" smtClean="0">
                <a:latin typeface="Bookman Old Style" pitchFamily="18" charset="0"/>
              </a:rPr>
              <a:t>Группа «Звездочка», средний дошкольный возраст</a:t>
            </a:r>
            <a:endParaRPr lang="ru-RU" sz="1200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1200" b="1" dirty="0" smtClean="0">
                <a:latin typeface="Bookman Old Style" pitchFamily="18" charset="0"/>
              </a:rPr>
              <a:t>   </a:t>
            </a:r>
            <a:r>
              <a:rPr lang="ru-RU" sz="1200" dirty="0" smtClean="0">
                <a:latin typeface="Bookman Old Style" pitchFamily="18" charset="0"/>
              </a:rPr>
              <a:t>  </a:t>
            </a:r>
            <a:r>
              <a:rPr lang="ru-RU" sz="1200" b="1" dirty="0" smtClean="0">
                <a:latin typeface="Bookman Old Style" pitchFamily="18" charset="0"/>
              </a:rPr>
              <a:t>Дата рождения </a:t>
            </a:r>
            <a:r>
              <a:rPr lang="ru-RU" sz="1200" u="sng" dirty="0" smtClean="0">
                <a:latin typeface="Bookman Old Style" pitchFamily="18" charset="0"/>
              </a:rPr>
              <a:t>29.09. 2014 год</a:t>
            </a:r>
            <a:endParaRPr lang="ru-RU" sz="1200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1200" b="1" dirty="0" smtClean="0">
                <a:latin typeface="Bookman Old Style" pitchFamily="18" charset="0"/>
              </a:rPr>
              <a:t>Ф.И.О. родителей (законных представителей)</a:t>
            </a:r>
            <a:r>
              <a:rPr lang="ru-RU" sz="1200" dirty="0" smtClean="0">
                <a:latin typeface="Bookman Old Style" pitchFamily="18" charset="0"/>
              </a:rPr>
              <a:t> ______________________________________________________________</a:t>
            </a:r>
          </a:p>
          <a:p>
            <a:pPr>
              <a:buNone/>
            </a:pPr>
            <a:r>
              <a:rPr lang="ru-RU" sz="1200" dirty="0" smtClean="0">
                <a:latin typeface="Bookman Old Style" pitchFamily="18" charset="0"/>
              </a:rPr>
              <a:t> </a:t>
            </a:r>
            <a:endParaRPr lang="ru-RU" sz="12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Структура</a:t>
            </a:r>
            <a:r>
              <a:rPr lang="ru-RU" sz="3200" b="1" dirty="0" smtClean="0">
                <a:latin typeface="Bookman Old Style" pitchFamily="18" charset="0"/>
              </a:rPr>
              <a:t>  АОП 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688632"/>
          </a:xfr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i="1" dirty="0" smtClean="0">
                <a:latin typeface="Bookman Old Style" pitchFamily="18" charset="0"/>
              </a:rPr>
              <a:t>1.Пояснительная записка</a:t>
            </a:r>
          </a:p>
          <a:p>
            <a:pPr>
              <a:buNone/>
            </a:pPr>
            <a:endParaRPr lang="ru-RU" sz="34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Ф.И.О. воспитателей группы: ___________________________________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Инструктор по физ. культуре: ___________________________________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Преподаватель по ИЗО деятельности: </a:t>
            </a:r>
            <a:r>
              <a:rPr lang="ru-RU" sz="6400" dirty="0" smtClean="0">
                <a:latin typeface="Bookman Old Style" pitchFamily="18" charset="0"/>
              </a:rPr>
              <a:t>___________________________</a:t>
            </a: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Музыка: </a:t>
            </a:r>
            <a:r>
              <a:rPr lang="ru-RU" sz="6400" dirty="0" smtClean="0">
                <a:latin typeface="Bookman Old Style" pitchFamily="18" charset="0"/>
              </a:rPr>
              <a:t>__________________________________</a:t>
            </a: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Ф.И.О. специалистов сопровождения: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Учитель-логопед ________________________________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Педагог – психолог ________________________________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Заключение и рекомендации ТПМПК г. Ярославля от </a:t>
            </a:r>
            <a:r>
              <a:rPr lang="ru-RU" sz="6400" b="1" u="sng" dirty="0" smtClean="0">
                <a:latin typeface="Bookman Old Style" pitchFamily="18" charset="0"/>
              </a:rPr>
              <a:t>04.06.2018</a:t>
            </a:r>
            <a:r>
              <a:rPr lang="ru-RU" sz="6400" b="1" dirty="0" smtClean="0">
                <a:latin typeface="Bookman Old Style" pitchFamily="18" charset="0"/>
              </a:rPr>
              <a:t> года, №_______: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i="1" dirty="0" smtClean="0">
                <a:latin typeface="Bookman Old Style" pitchFamily="18" charset="0"/>
              </a:rPr>
              <a:t>Выявлены ограниченные возможности здоровья, обусловленные тяжелыми нарушениями речи.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i="1" dirty="0" smtClean="0">
                <a:latin typeface="Bookman Old Style" pitchFamily="18" charset="0"/>
              </a:rPr>
              <a:t>Образовательная организация. Группа компенсирующей направленности для детей с тяжелыми нарушениями речи сроком на три года. Адаптированная образовательная программа дошкольного образования для детей с ограниченными возможностями здоровья с тяжелыми нарушениями речи.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Специальные образовательные условия:</a:t>
            </a:r>
            <a:endParaRPr lang="ru-RU" sz="6400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ru-RU" sz="6400" dirty="0" smtClean="0">
                <a:latin typeface="Bookman Old Style" pitchFamily="18" charset="0"/>
              </a:rPr>
              <a:t>Использование специальных учебно-методических пособий и дидактических материалов.</a:t>
            </a:r>
          </a:p>
          <a:p>
            <a:pPr lvl="0">
              <a:buNone/>
            </a:pPr>
            <a:r>
              <a:rPr lang="ru-RU" sz="6400" dirty="0" smtClean="0">
                <a:latin typeface="Bookman Old Style" pitchFamily="18" charset="0"/>
              </a:rPr>
              <a:t>Использование наглядных, практических и словесных методов обучения и воспитания с учетом психофизического состояния ребенка.</a:t>
            </a: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Оказание </a:t>
            </a:r>
            <a:r>
              <a:rPr lang="ru-RU" sz="6400" b="1" dirty="0" err="1" smtClean="0">
                <a:latin typeface="Bookman Old Style" pitchFamily="18" charset="0"/>
              </a:rPr>
              <a:t>психолого</a:t>
            </a:r>
            <a:r>
              <a:rPr lang="ru-RU" sz="6400" b="1" dirty="0" smtClean="0">
                <a:latin typeface="Bookman Old Style" pitchFamily="18" charset="0"/>
              </a:rPr>
              <a:t>–медико-педагогической помощи: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Bookman Old Style" pitchFamily="18" charset="0"/>
              </a:rPr>
              <a:t>- наблюдение у офтальмолога.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Структура  АОП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2400" b="1" i="1" dirty="0" smtClean="0">
                <a:latin typeface="Bookman Old Style" pitchFamily="18" charset="0"/>
              </a:rPr>
              <a:t>2.Принципы и подходы к формированию программы.</a:t>
            </a:r>
          </a:p>
          <a:p>
            <a:r>
              <a:rPr lang="ru-RU" sz="2400" dirty="0" smtClean="0">
                <a:latin typeface="Bookman Old Style" pitchFamily="18" charset="0"/>
              </a:rPr>
              <a:t>АОП базируется на принципах и программах ООП МДОУ (добавляется лишь раздел «Специальные принципы и подходы к формированию программы» )</a:t>
            </a:r>
          </a:p>
          <a:p>
            <a:pPr lvl="0"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Bookman Old Style" pitchFamily="18" charset="0"/>
              </a:rPr>
              <a:t>3. Планируемые результаты. Целевые ориентиры.</a:t>
            </a:r>
          </a:p>
          <a:p>
            <a:r>
              <a:rPr lang="ru-RU" sz="2400" dirty="0" smtClean="0">
                <a:latin typeface="Bookman Old Style" pitchFamily="18" charset="0"/>
              </a:rPr>
              <a:t>прописываются на основе диагностических данных </a:t>
            </a:r>
          </a:p>
          <a:p>
            <a:r>
              <a:rPr lang="ru-RU" sz="2400" dirty="0" smtClean="0">
                <a:latin typeface="Bookman Old Style" pitchFamily="18" charset="0"/>
              </a:rPr>
              <a:t>описываются как основные характеристики возможных достижений ребенка с ОВЗ. </a:t>
            </a:r>
          </a:p>
          <a:p>
            <a:pPr>
              <a:buNone/>
            </a:pPr>
            <a:endParaRPr lang="ru-RU" sz="2400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1114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Структура</a:t>
            </a:r>
            <a:r>
              <a:rPr lang="ru-RU" sz="4000" b="1" dirty="0" smtClean="0">
                <a:latin typeface="Bookman Old Style" pitchFamily="18" charset="0"/>
              </a:rPr>
              <a:t>  АОП 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348880"/>
          <a:ext cx="8424935" cy="370459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77657"/>
                <a:gridCol w="1670461"/>
                <a:gridCol w="1731278"/>
                <a:gridCol w="1717348"/>
                <a:gridCol w="1728191"/>
              </a:tblGrid>
              <a:tr h="7602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Bookman Old Style" pitchFamily="18" charset="0"/>
                        </a:rPr>
                        <a:t>Необходимый специалист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Bookman Old Style" pitchFamily="18" charset="0"/>
                        </a:rPr>
                        <a:t>Направление деятельности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Bookman Old Style" pitchFamily="18" charset="0"/>
                        </a:rPr>
                        <a:t>Задачи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Bookman Old Style" pitchFamily="18" charset="0"/>
                        </a:rPr>
                        <a:t>Режим и формы работы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latin typeface="Bookman Old Style" pitchFamily="18" charset="0"/>
                        </a:rPr>
                        <a:t>Используемые программы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</a:tr>
              <a:tr h="26961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Bookman Old Style" pitchFamily="18" charset="0"/>
                        </a:rPr>
                        <a:t>Учитель-логопед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Bookman Old Style" pitchFamily="18" charset="0"/>
                        </a:rPr>
                        <a:t>Формирование устной речи как средства коммуникации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Bookman Old Style" pitchFamily="18" charset="0"/>
                        </a:rPr>
                        <a:t>Коррекция имеющегося речевого нарушения;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Bookman Old Style" pitchFamily="18" charset="0"/>
                        </a:rPr>
                        <a:t>Развитие всех сторон речи(фонетика, фонематический слух, лексика, грамматика, связная речь</a:t>
                      </a:r>
                      <a:r>
                        <a:rPr lang="ru-RU" sz="1400" kern="1200" dirty="0" smtClean="0">
                          <a:latin typeface="Bookman Old Style" pitchFamily="18" charset="0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Bookman Old Style" pitchFamily="18" charset="0"/>
                        </a:rPr>
                        <a:t>Подгрупповые и индивидуальные занятия  2 раза в неделю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256656"/>
            <a:ext cx="83884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r>
              <a:rPr lang="ru-RU" sz="2200" b="1" i="1" dirty="0" smtClean="0">
                <a:latin typeface="Bookman Old Style" pitchFamily="18" charset="0"/>
              </a:rPr>
              <a:t>4. Психолого-педагогическое и логопедическое сопровождение</a:t>
            </a:r>
          </a:p>
        </p:txBody>
      </p:sp>
    </p:spTree>
  </p:cSld>
  <p:clrMapOvr>
    <a:masterClrMapping/>
  </p:clrMapOvr>
  <p:transition spd="slow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280313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Структура  АОП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i="1" dirty="0" smtClean="0">
                <a:latin typeface="Bookman Old Style" pitchFamily="18" charset="0"/>
              </a:rPr>
              <a:t>5. Содержательный раздел программы.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pPr lvl="0"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400" b="1" i="1" dirty="0" smtClean="0"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8836296"/>
              </p:ext>
            </p:extLst>
          </p:nvPr>
        </p:nvGraphicFramePr>
        <p:xfrm>
          <a:off x="611560" y="3105638"/>
          <a:ext cx="7056784" cy="291565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12350"/>
                <a:gridCol w="3426730"/>
                <a:gridCol w="1717704"/>
              </a:tblGrid>
              <a:tr h="816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</a:rPr>
                        <a:t>Образовательная область</a:t>
                      </a:r>
                      <a:endParaRPr lang="ru-RU" sz="11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517" marR="445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</a:rPr>
                        <a:t>Содержание деятельности</a:t>
                      </a:r>
                      <a:endParaRPr lang="ru-RU" sz="11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517" marR="445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</a:rPr>
                        <a:t>Ответственный педагог</a:t>
                      </a:r>
                      <a:endParaRPr lang="ru-RU" sz="11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517" marR="44517" marT="0" marB="0" anchor="ctr"/>
                </a:tc>
              </a:tr>
              <a:tr h="415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17" marR="44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17" marR="44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17" marR="44517" marT="0" marB="0"/>
                </a:tc>
              </a:tr>
              <a:tr h="415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17" marR="44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17" marR="44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17" marR="44517" marT="0" marB="0"/>
                </a:tc>
              </a:tr>
              <a:tr h="415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17" marR="44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17" marR="44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17" marR="44517" marT="0" marB="0"/>
                </a:tc>
              </a:tr>
              <a:tr h="43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753463" y="1905309"/>
            <a:ext cx="74909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Содержание индивидуальной образовательной деятельности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 20___- 20___  учебный год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>
                <a:latin typeface="Bookman Old Style" pitchFamily="18" charset="0"/>
              </a:rPr>
              <a:t>Индивидуальный учебный план</a:t>
            </a:r>
            <a:r>
              <a:rPr lang="ru-RU" sz="3100" dirty="0" smtClean="0">
                <a:latin typeface="Bookman Old Style" pitchFamily="18" charset="0"/>
              </a:rPr>
              <a:t>. </a:t>
            </a:r>
            <a:br>
              <a:rPr lang="ru-RU" sz="3100" dirty="0" smtClean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032448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2000" dirty="0" smtClean="0">
                <a:latin typeface="Bookman Old Style" pitchFamily="18" charset="0"/>
              </a:rPr>
              <a:t>Возможно варьирование внутри содержания </a:t>
            </a:r>
          </a:p>
          <a:p>
            <a:pPr lvl="0">
              <a:buNone/>
            </a:pPr>
            <a:r>
              <a:rPr lang="ru-RU" sz="2000" dirty="0" smtClean="0">
                <a:latin typeface="Bookman Old Style" pitchFamily="18" charset="0"/>
              </a:rPr>
              <a:t>индивидуальной программы путем усиления отдельных </a:t>
            </a:r>
          </a:p>
          <a:p>
            <a:pPr lvl="0">
              <a:buNone/>
            </a:pPr>
            <a:r>
              <a:rPr lang="ru-RU" sz="2000" dirty="0" smtClean="0">
                <a:latin typeface="Bookman Old Style" pitchFamily="18" charset="0"/>
              </a:rPr>
              <a:t>разделов. 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    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Варьирование на уровне содержания индивидуальной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образовательной программы осуществляется путем </a:t>
            </a:r>
          </a:p>
          <a:p>
            <a:pPr marL="720000"/>
            <a:r>
              <a:rPr lang="ru-RU" sz="2000" dirty="0" smtClean="0">
                <a:latin typeface="Bookman Old Style" pitchFamily="18" charset="0"/>
              </a:rPr>
              <a:t>перепланировки количества часов в структурных единицах программы;</a:t>
            </a:r>
          </a:p>
          <a:p>
            <a:pPr marL="720000"/>
            <a:r>
              <a:rPr lang="ru-RU" sz="2000" dirty="0" smtClean="0">
                <a:latin typeface="Bookman Old Style" pitchFamily="18" charset="0"/>
              </a:rPr>
              <a:t> изменения последовательности изучения отдельных разделов программы, </a:t>
            </a:r>
          </a:p>
          <a:p>
            <a:pPr marL="720000"/>
            <a:r>
              <a:rPr lang="ru-RU" sz="2000" dirty="0" smtClean="0">
                <a:latin typeface="Bookman Old Style" pitchFamily="18" charset="0"/>
              </a:rPr>
              <a:t>увеличения объема интегрированных занятий внутри индивидуальной программы.</a:t>
            </a:r>
            <a:endParaRPr lang="ru-RU" sz="2800" dirty="0" smtClean="0"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6230856"/>
              </p:ext>
            </p:extLst>
          </p:nvPr>
        </p:nvGraphicFramePr>
        <p:xfrm>
          <a:off x="683568" y="5517232"/>
          <a:ext cx="7560840" cy="94562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47040"/>
                <a:gridCol w="2723315"/>
                <a:gridCol w="2090485"/>
              </a:tblGrid>
              <a:tr h="57606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</a:rPr>
                        <a:t>Образовательные области</a:t>
                      </a:r>
                      <a:endParaRPr lang="ru-RU" sz="12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</a:rPr>
                        <a:t>Предмет</a:t>
                      </a:r>
                      <a:endParaRPr lang="ru-RU" sz="12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</a:rPr>
                        <a:t>Часы в неделю</a:t>
                      </a:r>
                      <a:endParaRPr lang="ru-RU" sz="12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ctr"/>
                </a:tc>
              </a:tr>
              <a:tr h="36956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8042" marR="4804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8042" marR="4804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8042" marR="48042" marT="0" marB="0"/>
                </a:tc>
              </a:tr>
            </a:tbl>
          </a:graphicData>
        </a:graphic>
      </p:graphicFrame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331640" y="4869160"/>
            <a:ext cx="6336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Индивидуальный учебный план на 2018-2019 учебный год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7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Структура  АОП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Bookman Old Style" pitchFamily="18" charset="0"/>
              </a:rPr>
              <a:t>6. Организационный раздел программы.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pPr lvl="0"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400" b="1" i="1" dirty="0" smtClean="0"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5683995"/>
              </p:ext>
            </p:extLst>
          </p:nvPr>
        </p:nvGraphicFramePr>
        <p:xfrm>
          <a:off x="611561" y="1916832"/>
          <a:ext cx="7344815" cy="43354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12167"/>
                <a:gridCol w="3257949"/>
                <a:gridCol w="1452627"/>
                <a:gridCol w="1122072"/>
              </a:tblGrid>
              <a:tr h="3631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latin typeface="Bookman Old Style" pitchFamily="18" charset="0"/>
                        </a:rPr>
                        <a:t>направления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latin typeface="Bookman Old Style" pitchFamily="18" charset="0"/>
                        </a:rPr>
                        <a:t>содержание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latin typeface="Bookman Old Style" pitchFamily="18" charset="0"/>
                        </a:rPr>
                        <a:t>ответственный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latin typeface="Bookman Old Style" pitchFamily="18" charset="0"/>
                        </a:rPr>
                        <a:t>сроки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 anchor="ctr"/>
                </a:tc>
              </a:tr>
              <a:tr h="13681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Bookman Old Style" pitchFamily="18" charset="0"/>
                        </a:rPr>
                        <a:t>Специальная методическая литература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Bookman Old Style" pitchFamily="18" charset="0"/>
                        </a:rPr>
                        <a:t>Основная образовательная программа ДОУ,  Учебно-методический комплекс «Мир открытий», Комплексная образовательная программа дошкольного образования для детей с тяжелыми нарушениями речи с3до7 лет под ред. </a:t>
                      </a:r>
                      <a:r>
                        <a:rPr lang="ru-RU" sz="1200" kern="1200" dirty="0" err="1">
                          <a:latin typeface="Bookman Old Style" pitchFamily="18" charset="0"/>
                        </a:rPr>
                        <a:t>Нищевой</a:t>
                      </a:r>
                      <a:r>
                        <a:rPr lang="ru-RU" sz="1200" kern="1200" dirty="0">
                          <a:latin typeface="Bookman Old Style" pitchFamily="18" charset="0"/>
                        </a:rPr>
                        <a:t> Н.В.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Bookman Old Style" pitchFamily="18" charset="0"/>
                        </a:rPr>
                        <a:t>Старший </a:t>
                      </a:r>
                      <a:r>
                        <a:rPr lang="ru-RU" sz="1200" kern="1200" dirty="0" smtClean="0">
                          <a:latin typeface="Bookman Old Style" pitchFamily="18" charset="0"/>
                        </a:rPr>
                        <a:t>воспитатель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Bookman Old Style" pitchFamily="18" charset="0"/>
                        </a:rPr>
                        <a:t>на период обучения</a:t>
                      </a:r>
                      <a:endParaRPr lang="ru-RU" sz="1200" kern="120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</a:tr>
              <a:tr h="18691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Bookman Old Style" pitchFamily="18" charset="0"/>
                        </a:rPr>
                        <a:t>Специальные методы организации и осуществления образовательной и коррекционной деятельности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Bookman Old Style" pitchFamily="18" charset="0"/>
                        </a:rPr>
                        <a:t>Словесные, наглядные, практические, репродуктивные и проблемно-поисковые, методы самостоятельной работы и под руководством педагога.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Bookman Old Style" pitchFamily="18" charset="0"/>
                        </a:rPr>
                        <a:t>Методы стимулирования и мотивации учебно-познавательной деятельности: методы стимулирования и мотивации к деятельности.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Bookman Old Style" pitchFamily="18" charset="0"/>
                        </a:rPr>
                        <a:t>Старший </a:t>
                      </a:r>
                      <a:r>
                        <a:rPr lang="ru-RU" sz="1200" kern="1200" dirty="0" smtClean="0">
                          <a:latin typeface="Bookman Old Style" pitchFamily="18" charset="0"/>
                        </a:rPr>
                        <a:t>воспитатель</a:t>
                      </a:r>
                      <a:endParaRPr lang="ru-RU" sz="1200" kern="1200" dirty="0">
                        <a:latin typeface="Bookman Old Style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latin typeface="Bookman Old Style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latin typeface="Bookman Old Style" pitchFamily="18" charset="0"/>
                        </a:rPr>
                        <a:t>Воспитатели:</a:t>
                      </a:r>
                      <a:endParaRPr lang="ru-RU" sz="1200" kern="1200" dirty="0">
                        <a:latin typeface="Bookman Old Style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latin typeface="Bookman Old Style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latin typeface="Bookman Old Style" pitchFamily="18" charset="0"/>
                        </a:rPr>
                        <a:t>Учитель-логопед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Bookman Old Style" pitchFamily="18" charset="0"/>
                        </a:rPr>
                        <a:t>на период обучения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</a:tr>
              <a:tr h="5446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Bookman Old Style" pitchFamily="18" charset="0"/>
                        </a:rPr>
                        <a:t>Оборудование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Bookman Old Style" pitchFamily="18" charset="0"/>
                        </a:rPr>
                        <a:t>Интерактивная доска, проектор, компьютер, </a:t>
                      </a:r>
                      <a:r>
                        <a:rPr lang="en-US" sz="1200" kern="1200" dirty="0">
                          <a:latin typeface="Bookman Old Style" pitchFamily="18" charset="0"/>
                        </a:rPr>
                        <a:t>DVD</a:t>
                      </a:r>
                      <a:r>
                        <a:rPr lang="ru-RU" sz="1200" kern="1200" dirty="0">
                          <a:latin typeface="Bookman Old Style" pitchFamily="18" charset="0"/>
                        </a:rPr>
                        <a:t>-плеер, </a:t>
                      </a:r>
                      <a:r>
                        <a:rPr lang="en-US" sz="1200" kern="1200" dirty="0">
                          <a:latin typeface="Bookman Old Style" pitchFamily="18" charset="0"/>
                        </a:rPr>
                        <a:t>DVD</a:t>
                      </a:r>
                      <a:r>
                        <a:rPr lang="ru-RU" sz="1200" kern="1200" dirty="0">
                          <a:latin typeface="Bookman Old Style" pitchFamily="18" charset="0"/>
                        </a:rPr>
                        <a:t>-диски. </a:t>
                      </a:r>
                      <a:endParaRPr lang="ru-RU" sz="1200" kern="1200" dirty="0" smtClean="0">
                        <a:latin typeface="Bookman Old Style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Bookman Old Style" pitchFamily="18" charset="0"/>
                        </a:rPr>
                        <a:t>Старший </a:t>
                      </a:r>
                      <a:r>
                        <a:rPr lang="ru-RU" sz="1200" kern="1200" dirty="0" smtClean="0">
                          <a:latin typeface="Bookman Old Style" pitchFamily="18" charset="0"/>
                        </a:rPr>
                        <a:t>воспитатель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Bookman Old Style" pitchFamily="18" charset="0"/>
                        </a:rPr>
                        <a:t>на период обучения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/>
                </a:tc>
              </a:tr>
            </a:tbl>
          </a:graphicData>
        </a:graphic>
      </p:graphicFrame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043608" y="1412776"/>
            <a:ext cx="7056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Создание специальных условий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5065</Words>
  <Application>Microsoft Office PowerPoint</Application>
  <PresentationFormat>Экран (4:3)</PresentationFormat>
  <Paragraphs>916</Paragraphs>
  <Slides>100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100</vt:i4>
      </vt:variant>
    </vt:vector>
  </HeadingPairs>
  <TitlesOfParts>
    <vt:vector size="101" baseType="lpstr">
      <vt:lpstr>Тема Office</vt:lpstr>
      <vt:lpstr>Слайд 1</vt:lpstr>
      <vt:lpstr>Слайд 2</vt:lpstr>
      <vt:lpstr>ЭПИГРАФ</vt:lpstr>
      <vt:lpstr>Закон «Об Образовании в Российской Федерации» </vt:lpstr>
      <vt:lpstr>муниципальная инновационная площадка  «Организация психолого-педагогического сопровождения детей с ограниченными возможностями здоровья в условиях образовательной инклюзии»</vt:lpstr>
      <vt:lpstr>Актуальность и инновация проекта.</vt:lpstr>
      <vt:lpstr>Слайд 7</vt:lpstr>
      <vt:lpstr>Задачи проекта: </vt:lpstr>
      <vt:lpstr>Слайд 9</vt:lpstr>
      <vt:lpstr>Слайд 10</vt:lpstr>
      <vt:lpstr>Международные документы</vt:lpstr>
      <vt:lpstr>  Федеральный закон от 3 мая 2012 г. № 46-ФЗ «О ратификации Конвенции о правах инвалидов» </vt:lpstr>
      <vt:lpstr>Федеральные документы</vt:lpstr>
      <vt:lpstr>Федеральные документы</vt:lpstr>
      <vt:lpstr>Федеральный закон от 29.12.2012 № 273-ФЗ «Об образовании в Российской Федерации»</vt:lpstr>
      <vt:lpstr>статья 42.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vt:lpstr>
      <vt:lpstr>    Национальная стратегия действий в интересах детей на 2018 - 2027 годы (утв. Указом Президента РФ от 29 мая 2017 г. № 240)</vt:lpstr>
      <vt:lpstr>Нормативно - правовые документы МДОУ</vt:lpstr>
      <vt:lpstr>Слайд 19</vt:lpstr>
      <vt:lpstr>Психолого-педагогическое  сопровождение</vt:lpstr>
      <vt:lpstr>Организация  психолого-медико-педагогического сопровождения детей с ОВЗ и детей-инвалидов в условиях дошкольной образовательной организации регламентируется</vt:lpstr>
      <vt:lpstr>Цель: </vt:lpstr>
      <vt:lpstr>Задачи:</vt:lpstr>
      <vt:lpstr>Слайд 24</vt:lpstr>
      <vt:lpstr> Порядок организации сопровождения  детей с ОВЗ, детей-инвалидов. </vt:lpstr>
      <vt:lpstr>Слайд 26</vt:lpstr>
      <vt:lpstr>Слайд 27</vt:lpstr>
      <vt:lpstr> Порядок организации  психолого-медико-педагогического сопровождения образования детей с ОВЗ и детей-инвалидов в общеобразовательных учреждениях </vt:lpstr>
      <vt:lpstr> Направление деятельности ПМП сопровождение </vt:lpstr>
      <vt:lpstr>Слайд 30</vt:lpstr>
      <vt:lpstr>Слайд 31</vt:lpstr>
      <vt:lpstr>ПМПк</vt:lpstr>
      <vt:lpstr>Нормативные документы</vt:lpstr>
      <vt:lpstr>Состав ПМПк</vt:lpstr>
      <vt:lpstr>Слайд 35</vt:lpstr>
      <vt:lpstr>Основные направления деятельности ПМПк </vt:lpstr>
      <vt:lpstr>Задачи ПМПк </vt:lpstr>
      <vt:lpstr>Слайд 38</vt:lpstr>
      <vt:lpstr>Слайд 39</vt:lpstr>
      <vt:lpstr>Деятельность ПМПк в МДОУ</vt:lpstr>
      <vt:lpstr> Документация ПМПк: </vt:lpstr>
      <vt:lpstr> ПРАВА И ОБЯЗАННОСТИ РОДИТЕЛЕЙ  (ЗАКОННЫХ ПРЕДСТАВИТЕЛЕЙ) </vt:lpstr>
      <vt:lpstr>Слайд 43</vt:lpstr>
      <vt:lpstr>Слайд 44</vt:lpstr>
      <vt:lpstr>Слайд 45</vt:lpstr>
      <vt:lpstr>Слайд 46</vt:lpstr>
      <vt:lpstr>НАПРАВЛЕНИЯ  ОРГАНИЗАЦИИ СОПРОВОЖДЕНИЯ  </vt:lpstr>
      <vt:lpstr>ЛОКАЛЬНЫЕ АКТЫ, РЕГУЛИРУЮЩИЕ ОРГАНИЗАЦИЮ РАБОТЫ С ДЕТЬМИ-ИНВАЛИДАМИ В МДОУ</vt:lpstr>
      <vt:lpstr>Слайд 49</vt:lpstr>
      <vt:lpstr>Слайд 50</vt:lpstr>
      <vt:lpstr>Слайд 51</vt:lpstr>
      <vt:lpstr>Слайд 52</vt:lpstr>
      <vt:lpstr>Слайд 53</vt:lpstr>
      <vt:lpstr>Слайд 54</vt:lpstr>
      <vt:lpstr>Состав воспитанников группы компенсирующей  направленности для детей со сложным дефектом  по степени выраженности интеллектуальных нарушений МДОУ «Детский сад № 145»</vt:lpstr>
      <vt:lpstr>Слайд 56</vt:lpstr>
      <vt:lpstr>«Организация работы  с детьми ОВЗ  в  комбинированной группе» </vt:lpstr>
      <vt:lpstr>Слайд 58</vt:lpstr>
      <vt:lpstr>Слайд 59</vt:lpstr>
      <vt:lpstr>ОВЗ – это ограниченные возможности  здоровья (физические, психические или сенсорные нарушения).</vt:lpstr>
      <vt:lpstr>Цель организации группы комбинированной направленности</vt:lpstr>
      <vt:lpstr>Основные задачи  деятельности  Группы </vt:lpstr>
      <vt:lpstr>Виды групп комбинированной направленности:</vt:lpstr>
      <vt:lpstr>Слайд 64</vt:lpstr>
      <vt:lpstr>Комплектование Групп  (согласно нормам СанПиН 2.4.1.3049-13, утвержденных постановлением Главного санитарного врача России  от 15 мая 2013 г. № 26 )</vt:lpstr>
      <vt:lpstr>Слайд 66</vt:lpstr>
      <vt:lpstr>Содержание образовательного процесса в группе определяется:</vt:lpstr>
      <vt:lpstr>Слайд 68</vt:lpstr>
      <vt:lpstr>Слайд 69</vt:lpstr>
      <vt:lpstr>Развивающая предметно- пространственная  среда группы комбинированной направленности.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Ведущим специалистом в работе  с детьми с ОВЗ является: </vt:lpstr>
      <vt:lpstr>Слайд 82</vt:lpstr>
      <vt:lpstr>Слайд 83</vt:lpstr>
      <vt:lpstr>Программное обеспечение образовательного процесса в МДОУ</vt:lpstr>
      <vt:lpstr>Общие подходы  к разработке АОП</vt:lpstr>
      <vt:lpstr>ОСНОВАНИЯ К РАЗРАБОТКЕ АОП</vt:lpstr>
      <vt:lpstr>АОП разрабатывается  коллегиально</vt:lpstr>
      <vt:lpstr>РАЗРАБОТКА АОП</vt:lpstr>
      <vt:lpstr>РАЗРАБОТКА АОП</vt:lpstr>
      <vt:lpstr>РАЗРАБОТКА АОП</vt:lpstr>
      <vt:lpstr>РАЗРАБОТКА АОП</vt:lpstr>
      <vt:lpstr>РАЗРАБОТКА АОП</vt:lpstr>
      <vt:lpstr>Структура  АОП  титульный лист</vt:lpstr>
      <vt:lpstr>Структура  АОП </vt:lpstr>
      <vt:lpstr>Структура  АОП </vt:lpstr>
      <vt:lpstr>Структура  АОП </vt:lpstr>
      <vt:lpstr>Структура  АОП </vt:lpstr>
      <vt:lpstr>Индивидуальный учебный план.  </vt:lpstr>
      <vt:lpstr>Структура  АОП </vt:lpstr>
      <vt:lpstr>Городской семинар для учителей-логопедов, старших воспитателей, педагогов-психологов «Организация психолого-педагогического сопровождения детей с ограниченными возможностями здоровья в условиях образовательной инклюзии»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ЭПИГРАФ</dc:title>
  <dc:creator>pc2</dc:creator>
  <cp:lastModifiedBy>pc2</cp:lastModifiedBy>
  <cp:revision>129</cp:revision>
  <dcterms:created xsi:type="dcterms:W3CDTF">2019-04-10T12:17:41Z</dcterms:created>
  <dcterms:modified xsi:type="dcterms:W3CDTF">2019-04-16T13:21:29Z</dcterms:modified>
</cp:coreProperties>
</file>