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</p:sldMasterIdLst>
  <p:notesMasterIdLst>
    <p:notesMasterId r:id="rId28"/>
  </p:notesMasterIdLst>
  <p:handoutMasterIdLst>
    <p:handoutMasterId r:id="rId29"/>
  </p:handoutMasterIdLst>
  <p:sldIdLst>
    <p:sldId id="256" r:id="rId2"/>
    <p:sldId id="308" r:id="rId3"/>
    <p:sldId id="310" r:id="rId4"/>
    <p:sldId id="311" r:id="rId5"/>
    <p:sldId id="304" r:id="rId6"/>
    <p:sldId id="309" r:id="rId7"/>
    <p:sldId id="279" r:id="rId8"/>
    <p:sldId id="305" r:id="rId9"/>
    <p:sldId id="312" r:id="rId10"/>
    <p:sldId id="315" r:id="rId11"/>
    <p:sldId id="314" r:id="rId12"/>
    <p:sldId id="288" r:id="rId13"/>
    <p:sldId id="289" r:id="rId14"/>
    <p:sldId id="291" r:id="rId15"/>
    <p:sldId id="293" r:id="rId16"/>
    <p:sldId id="292" r:id="rId17"/>
    <p:sldId id="290" r:id="rId18"/>
    <p:sldId id="296" r:id="rId19"/>
    <p:sldId id="297" r:id="rId20"/>
    <p:sldId id="298" r:id="rId21"/>
    <p:sldId id="299" r:id="rId22"/>
    <p:sldId id="300" r:id="rId23"/>
    <p:sldId id="301" r:id="rId24"/>
    <p:sldId id="303" r:id="rId25"/>
    <p:sldId id="302" r:id="rId26"/>
    <p:sldId id="316" r:id="rId27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000000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73A5"/>
    <a:srgbClr val="376091"/>
    <a:srgbClr val="CCFF66"/>
    <a:srgbClr val="99FF66"/>
    <a:srgbClr val="FFCCFF"/>
    <a:srgbClr val="FFFFCC"/>
    <a:srgbClr val="CCFFFF"/>
    <a:srgbClr val="1E70B8"/>
    <a:srgbClr val="4F81BD"/>
    <a:srgbClr val="1C75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62" autoAdjust="0"/>
  </p:normalViewPr>
  <p:slideViewPr>
    <p:cSldViewPr>
      <p:cViewPr varScale="1">
        <p:scale>
          <a:sx n="86" d="100"/>
          <a:sy n="86" d="100"/>
        </p:scale>
        <p:origin x="-90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61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7406E3-9C00-4346-B4E1-D79852026F28}" type="datetimeFigureOut">
              <a:rPr lang="ru-RU" smtClean="0"/>
              <a:pPr/>
              <a:t>02.04.2019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C92825-3461-47A3-8FFF-949659F0BA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109053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AEE07A-8746-49F9-A33D-E8764E4AD4E7}" type="datetimeFigureOut">
              <a:rPr lang="ru-RU" smtClean="0"/>
              <a:pPr/>
              <a:t>02.04.2019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04F2CA-7DDF-45D2-8313-F976543F61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125336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Мы все понимаем, что дополнительное образование должно и дальше продолжать работать. Понимают это и Президент и наше Правительство. Если основное образование даёт основы знаний и общую установку на выбор своего места в мире профессий и в общественных отношениях, то</a:t>
            </a:r>
            <a:endParaRPr kumimoji="0" lang="ru-RU" altLang="ru-RU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дополнительное образование его дополняет и завершает, позволяет ученикам расширить те знания, которые представляются им самыми важными для своего будущего.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37912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dirty="0"/>
              <a:t>Дополнительно образование – это не набор кружков и секций, а гибкое образовательное пространство, в котором есть место каждому ребенку для развития и воспитания. Дополнительное образование имеет другие возможности для развития и обновления. Из этого слайда мы видим, какие задачи надо решить. Меняются кадры, программы, финансирование. Где можно найти информацию?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3230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altLang="ru-RU" b="1" dirty="0">
                <a:solidFill>
                  <a:srgbClr val="FF0000"/>
                </a:solidFill>
              </a:rPr>
              <a:t>Сертификат дополнительного образования </a:t>
            </a:r>
            <a:r>
              <a:rPr lang="ru-RU" altLang="ru-RU" dirty="0">
                <a:solidFill>
                  <a:srgbClr val="FF0000"/>
                </a:solidFill>
              </a:rPr>
              <a:t>– реестровая запись о включении ребенка в систему персонифицированного дополнительного образования. Сертификат персонифицированного финансирования – статус сертификата дополнительного образования , предусматривающий его использование в соответствии с Правилами персонифицированного финансирования для обучения по дополнительным общеобразовательным программам, включенным в реестр сертифицированных образовательных программ.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b="1" dirty="0">
                <a:solidFill>
                  <a:srgbClr val="FF0000"/>
                </a:solidFill>
              </a:rPr>
              <a:t>Сертификат учета </a:t>
            </a:r>
            <a:r>
              <a:rPr lang="ru-RU" altLang="ru-RU" dirty="0">
                <a:solidFill>
                  <a:srgbClr val="FF0000"/>
                </a:solidFill>
              </a:rPr>
              <a:t>– статус сертификата дополнительного образования, не предусматривающий его использование в соответствии с Правилами персонифицированного финансирования для обучения по дополнительным общеобразовательным программам, включенным в реестр сертифицированных образовательных программ.</a:t>
            </a:r>
          </a:p>
        </p:txBody>
      </p:sp>
    </p:spTree>
    <p:extLst>
      <p:ext uri="{BB962C8B-B14F-4D97-AF65-F5344CB8AC3E}">
        <p14:creationId xmlns:p14="http://schemas.microsoft.com/office/powerpoint/2010/main" val="40191186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altLang="ru-RU" dirty="0"/>
              <a:t>Создан и работает общедоступный информационный портал по дополнительным общеобразовательным программам.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dirty="0"/>
              <a:t>Этот портал позволяет семьям выбирать образовательные программы по любым запросам.</a:t>
            </a:r>
          </a:p>
        </p:txBody>
      </p:sp>
    </p:spTree>
    <p:extLst>
      <p:ext uri="{BB962C8B-B14F-4D97-AF65-F5344CB8AC3E}">
        <p14:creationId xmlns:p14="http://schemas.microsoft.com/office/powerpoint/2010/main" val="38020228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altLang="ru-RU" b="1" dirty="0"/>
              <a:t>Какие организации можно посещать с использованием сертификата?</a:t>
            </a:r>
          </a:p>
          <a:p>
            <a:pPr eaLnBrk="1" hangingPunct="1">
              <a:spcBef>
                <a:spcPct val="0"/>
              </a:spcBef>
            </a:pPr>
            <a:endParaRPr lang="ru-RU" altLang="ru-RU" b="1" dirty="0"/>
          </a:p>
          <a:p>
            <a:pPr eaLnBrk="1" hangingPunct="1">
              <a:spcBef>
                <a:spcPct val="0"/>
              </a:spcBef>
            </a:pPr>
            <a:r>
              <a:rPr lang="ru-RU" altLang="ru-RU" dirty="0"/>
              <a:t>Воспользоваться сертификатами можно только в тех учреждениях, которые получили лицензию и попали в реестр поставщиков образовательных услуг. Он постоянно пополняется и также доступен в личном кабинете. </a:t>
            </a:r>
          </a:p>
        </p:txBody>
      </p:sp>
    </p:spTree>
    <p:extLst>
      <p:ext uri="{BB962C8B-B14F-4D97-AF65-F5344CB8AC3E}">
        <p14:creationId xmlns:p14="http://schemas.microsoft.com/office/powerpoint/2010/main" val="3353972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CE82E00-CC70-462B-9053-7F9DA75C18F8}" type="slidenum">
              <a:rPr lang="ru-RU" altLang="ru-RU" smtClean="0">
                <a:solidFill>
                  <a:srgbClr val="000000"/>
                </a:solidFill>
              </a:rPr>
              <a:pPr/>
              <a:t>9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9251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орарп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C6404-01AB-49F4-80AC-D339E8D453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1285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6B3773D6-23E9-4F9D-9D6A-8EF1442AB7A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32639"/>
            <a:ext cx="1043608" cy="689746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632848" cy="562074"/>
          </a:xfrm>
        </p:spPr>
        <p:txBody>
          <a:bodyPr>
            <a:normAutofit/>
          </a:bodyPr>
          <a:lstStyle>
            <a:lvl1pPr algn="l">
              <a:defRPr sz="2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1268760"/>
            <a:ext cx="7632848" cy="4525963"/>
          </a:xfrm>
        </p:spPr>
        <p:txBody>
          <a:bodyPr>
            <a:normAutofit/>
          </a:bodyPr>
          <a:lstStyle>
            <a:lvl1pPr algn="l">
              <a:defRPr sz="2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defRPr sz="2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l">
              <a:defRPr sz="2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algn="l">
              <a:defRPr sz="2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algn="l">
              <a:defRPr sz="2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B3773D6-23E9-4F9D-9D6A-8EF1442AB7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32639"/>
            <a:ext cx="1043608" cy="6897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446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A5919B7D-62CE-4FBF-B96D-9CFD66AD5D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32639"/>
            <a:ext cx="9144000" cy="689746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5919B7D-62CE-4FBF-B96D-9CFD66AD5D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32639"/>
            <a:ext cx="9144000" cy="6897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781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8977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A5919B7D-62CE-4FBF-B96D-9CFD66AD5D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32639"/>
            <a:ext cx="9144000" cy="6897465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/>
              <a:t>орарп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3C6404-01AB-49F4-80AC-D339E8D453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8841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51" r:id="rId5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21.png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yar.pfdo.ru/information?municipalityId=371" TargetMode="External"/><Relationship Id="rId3" Type="http://schemas.openxmlformats.org/officeDocument/2006/relationships/image" Target="../media/image6.png"/><Relationship Id="rId7" Type="http://schemas.openxmlformats.org/officeDocument/2006/relationships/image" Target="../media/image2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33.png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mailto:noreply@pfdo.r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4.png"/><Relationship Id="rId10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0822" y="152614"/>
            <a:ext cx="2711722" cy="237630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5936" y="1340768"/>
            <a:ext cx="1008112" cy="100811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7504" y="3072348"/>
            <a:ext cx="8856984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Персонифицированное финансирование дополнительного образования детей        в Ярославской области (</a:t>
            </a:r>
            <a:r>
              <a:rPr lang="ru-RU" sz="32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ПФДО</a:t>
            </a:r>
            <a:r>
              <a:rPr lang="ru-RU" sz="32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pPr algn="ctr"/>
            <a:endParaRPr lang="ru-RU" sz="20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ru-RU" sz="24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Приоритетный проект</a:t>
            </a:r>
          </a:p>
          <a:p>
            <a:pPr algn="ctr"/>
            <a:r>
              <a:rPr lang="ru-RU" sz="24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«Доступное дополнительное </a:t>
            </a:r>
          </a:p>
          <a:p>
            <a:pPr algn="ctr"/>
            <a:r>
              <a:rPr lang="ru-RU" sz="24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образование для детей»</a:t>
            </a:r>
          </a:p>
          <a:p>
            <a:pPr algn="ctr"/>
            <a:endParaRPr lang="ru-RU" sz="20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ru-RU" sz="36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ru-RU" sz="4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Прямоугольник 1"/>
          <p:cNvSpPr>
            <a:spLocks noChangeArrowheads="1"/>
          </p:cNvSpPr>
          <p:nvPr/>
        </p:nvSpPr>
        <p:spPr bwMode="auto">
          <a:xfrm>
            <a:off x="539750" y="222250"/>
            <a:ext cx="3919538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b="1" dirty="0">
                <a:solidFill>
                  <a:schemeClr val="tx2"/>
                </a:solidFill>
                <a:latin typeface="Calibri" pitchFamily="34" charset="0"/>
              </a:rPr>
              <a:t>Сертификат - это именной документ, имеет идентификационный номер. </a:t>
            </a:r>
          </a:p>
          <a:p>
            <a:endParaRPr lang="ru-RU" altLang="ru-RU" dirty="0">
              <a:solidFill>
                <a:schemeClr val="tx2"/>
              </a:solidFill>
              <a:latin typeface="Calibri" pitchFamily="34" charset="0"/>
            </a:endParaRPr>
          </a:p>
          <a:p>
            <a:r>
              <a:rPr lang="ru-RU" altLang="ru-RU" dirty="0">
                <a:solidFill>
                  <a:schemeClr val="tx2"/>
                </a:solidFill>
                <a:latin typeface="Calibri" pitchFamily="34" charset="0"/>
              </a:rPr>
              <a:t>Он дает гарантию того, что ребенок получит дополнительное образование по той или иной программе, которую выберет.</a:t>
            </a:r>
          </a:p>
          <a:p>
            <a:endParaRPr lang="ru-RU" altLang="ru-RU" dirty="0">
              <a:solidFill>
                <a:schemeClr val="tx2"/>
              </a:solidFill>
              <a:latin typeface="Calibri" pitchFamily="34" charset="0"/>
            </a:endParaRPr>
          </a:p>
          <a:p>
            <a:r>
              <a:rPr lang="ru-RU" altLang="ru-RU" dirty="0">
                <a:solidFill>
                  <a:schemeClr val="tx2"/>
                </a:solidFill>
                <a:latin typeface="Calibri" pitchFamily="34" charset="0"/>
              </a:rPr>
              <a:t>Сертификат можно использовать для обучения в музыкальных и художественных школах, центрах технического творчества и других кружках, то есть в тех организациях, которые имеют  </a:t>
            </a:r>
            <a:r>
              <a:rPr lang="ru-RU" altLang="ru-RU" b="1" dirty="0">
                <a:solidFill>
                  <a:schemeClr val="tx2"/>
                </a:solidFill>
                <a:latin typeface="Calibri" pitchFamily="34" charset="0"/>
              </a:rPr>
              <a:t>сертифицированные образовательные программы</a:t>
            </a:r>
            <a:r>
              <a:rPr lang="ru-RU" altLang="ru-RU" dirty="0">
                <a:solidFill>
                  <a:schemeClr val="tx2"/>
                </a:solidFill>
                <a:latin typeface="Calibri" pitchFamily="34" charset="0"/>
              </a:rPr>
              <a:t>. </a:t>
            </a:r>
          </a:p>
          <a:p>
            <a:endParaRPr lang="ru-RU" altLang="ru-RU" dirty="0">
              <a:solidFill>
                <a:schemeClr val="tx2"/>
              </a:solidFill>
              <a:latin typeface="Calibri" pitchFamily="34" charset="0"/>
            </a:endParaRPr>
          </a:p>
          <a:p>
            <a:r>
              <a:rPr lang="ru-RU" altLang="ru-RU" dirty="0">
                <a:solidFill>
                  <a:schemeClr val="tx2"/>
                </a:solidFill>
                <a:latin typeface="Calibri" pitchFamily="34" charset="0"/>
              </a:rPr>
              <a:t>Во всех учреждениях ребенок будет зачисляться в секции, кружки и студии </a:t>
            </a:r>
            <a:r>
              <a:rPr lang="ru-RU" altLang="ru-RU" b="1" dirty="0">
                <a:solidFill>
                  <a:schemeClr val="tx2"/>
                </a:solidFill>
                <a:latin typeface="Calibri" pitchFamily="34" charset="0"/>
              </a:rPr>
              <a:t>только</a:t>
            </a:r>
            <a:r>
              <a:rPr lang="ru-RU" altLang="ru-RU" dirty="0">
                <a:solidFill>
                  <a:schemeClr val="tx2"/>
                </a:solidFill>
                <a:latin typeface="Calibri" pitchFamily="34" charset="0"/>
              </a:rPr>
              <a:t> через  сертификат!!!</a:t>
            </a:r>
          </a:p>
          <a:p>
            <a:endParaRPr lang="ru-RU" altLang="ru-RU" dirty="0">
              <a:solidFill>
                <a:schemeClr val="tx2"/>
              </a:solidFill>
              <a:latin typeface="Calibri" pitchFamily="34" charset="0"/>
            </a:endParaRPr>
          </a:p>
          <a:p>
            <a:endParaRPr lang="ru-RU" altLang="ru-RU" dirty="0">
              <a:solidFill>
                <a:schemeClr val="tx2"/>
              </a:solidFill>
              <a:latin typeface="Calibri" pitchFamily="34" charset="0"/>
            </a:endParaRPr>
          </a:p>
          <a:p>
            <a:r>
              <a:rPr lang="ru-RU" altLang="ru-RU" b="1" dirty="0">
                <a:solidFill>
                  <a:schemeClr val="tx2"/>
                </a:solidFill>
                <a:latin typeface="Calibri" pitchFamily="34" charset="0"/>
              </a:rPr>
              <a:t>КАЖДЫЙ РЕБЕНОК БУДЕТ УЧИТЬВАТЬСЯ ТОЛЬКО ОДИН РАЗ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41570" y="222250"/>
            <a:ext cx="4509976" cy="646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63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6"/>
          <p:cNvGrpSpPr>
            <a:grpSpLocks/>
          </p:cNvGrpSpPr>
          <p:nvPr/>
        </p:nvGrpSpPr>
        <p:grpSpPr bwMode="auto">
          <a:xfrm>
            <a:off x="-11427" y="137400"/>
            <a:ext cx="971550" cy="1011237"/>
            <a:chOff x="0" y="161391"/>
            <a:chExt cx="1043608" cy="1179377"/>
          </a:xfrm>
        </p:grpSpPr>
        <p:sp>
          <p:nvSpPr>
            <p:cNvPr id="5" name="Заголовок 1"/>
            <p:cNvSpPr txBox="1">
              <a:spLocks/>
            </p:cNvSpPr>
            <p:nvPr/>
          </p:nvSpPr>
          <p:spPr bwMode="auto">
            <a:xfrm>
              <a:off x="0" y="854274"/>
              <a:ext cx="1043608" cy="4864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sz="60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Ярославская </a:t>
              </a:r>
            </a:p>
            <a:p>
              <a:pPr algn="ctr" eaLnBrk="1" hangingPunct="1"/>
              <a:r>
                <a:rPr lang="ru-RU" altLang="ru-RU" sz="60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область</a:t>
              </a:r>
            </a:p>
          </p:txBody>
        </p:sp>
        <p:pic>
          <p:nvPicPr>
            <p:cNvPr id="6" name="Рисунок 8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462" y="161391"/>
              <a:ext cx="790684" cy="6928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Рисунок 10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395537"/>
              <a:ext cx="288032" cy="288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Shape 7"/>
          <p:cNvSpPr/>
          <p:nvPr/>
        </p:nvSpPr>
        <p:spPr>
          <a:xfrm>
            <a:off x="1187624" y="828737"/>
            <a:ext cx="7769924" cy="1188130"/>
          </a:xfrm>
          <a:prstGeom prst="leftRightRibbon">
            <a:avLst/>
          </a:pr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3">
              <a:alpha val="90000"/>
              <a:hueOff val="0"/>
              <a:satOff val="0"/>
              <a:lumOff val="0"/>
              <a:alphaOff val="0"/>
            </a:schemeClr>
          </a:fillRef>
          <a:effectRef idx="1">
            <a:schemeClr val="accent3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36814" y="1321902"/>
            <a:ext cx="3240360" cy="449152"/>
          </a:xfrm>
        </p:spPr>
        <p:txBody>
          <a:bodyPr/>
          <a:lstStyle/>
          <a:p>
            <a:pPr marL="0" lvl="0" indent="0">
              <a:buNone/>
            </a:pPr>
            <a:r>
              <a:rPr lang="ru-RU" dirty="0"/>
              <a:t>Личный визит в УДО </a:t>
            </a:r>
          </a:p>
        </p:txBody>
      </p:sp>
      <p:grpSp>
        <p:nvGrpSpPr>
          <p:cNvPr id="9" name="Группа 8"/>
          <p:cNvGrpSpPr/>
          <p:nvPr/>
        </p:nvGrpSpPr>
        <p:grpSpPr>
          <a:xfrm>
            <a:off x="1619672" y="1148637"/>
            <a:ext cx="4496791" cy="2479283"/>
            <a:chOff x="-903844" y="-1831212"/>
            <a:chExt cx="4496791" cy="2479283"/>
          </a:xfrm>
          <a:scene3d>
            <a:camera prst="orthographicFront"/>
            <a:lightRig rig="flat" dir="t"/>
          </a:scene3d>
        </p:grpSpPr>
        <p:sp>
          <p:nvSpPr>
            <p:cNvPr id="10" name="Прямоугольник 9"/>
            <p:cNvSpPr/>
            <p:nvPr/>
          </p:nvSpPr>
          <p:spPr>
            <a:xfrm>
              <a:off x="504020" y="250230"/>
              <a:ext cx="3088927" cy="397841"/>
            </a:xfrm>
            <a:prstGeom prst="rect">
              <a:avLst/>
            </a:prstGeom>
            <a:noFill/>
            <a:ln>
              <a:noFill/>
            </a:ln>
            <a:sp3d/>
          </p:spPr>
          <p:style>
            <a:lnRef idx="0">
              <a:scrgbClr r="0" g="0" b="0"/>
            </a:lnRef>
            <a:fillRef idx="2">
              <a:scrgbClr r="0" g="0" b="0"/>
            </a:fillRef>
            <a:effectRef idx="1">
              <a:schemeClr val="accent3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1" name="Прямоугольник 10"/>
            <p:cNvSpPr/>
            <p:nvPr/>
          </p:nvSpPr>
          <p:spPr>
            <a:xfrm>
              <a:off x="-903844" y="-1831212"/>
              <a:ext cx="3088927" cy="39784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0" tIns="60452" rIns="0" bIns="6477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700" kern="1200" dirty="0"/>
                <a:t>Онлайн оформление заявки </a:t>
              </a:r>
            </a:p>
          </p:txBody>
        </p:sp>
      </p:grpSp>
      <p:pic>
        <p:nvPicPr>
          <p:cNvPr id="12" name="Объект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00221" y="2264219"/>
            <a:ext cx="8015436" cy="4370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96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8329" y="188640"/>
            <a:ext cx="1043608" cy="1179377"/>
            <a:chOff x="0" y="161391"/>
            <a:chExt cx="1043608" cy="1179377"/>
          </a:xfrm>
        </p:grpSpPr>
        <p:sp>
          <p:nvSpPr>
            <p:cNvPr id="5" name="Заголовок 1">
              <a:extLst>
                <a:ext uri="{FF2B5EF4-FFF2-40B4-BE49-F238E27FC236}">
                  <a16:creationId xmlns:a16="http://schemas.microsoft.com/office/drawing/2014/main" xmlns="" id="{8B713705-5AE7-47F0-A778-22231993419C}"/>
                </a:ext>
              </a:extLst>
            </p:cNvPr>
            <p:cNvSpPr txBox="1">
              <a:spLocks/>
            </p:cNvSpPr>
            <p:nvPr/>
          </p:nvSpPr>
          <p:spPr>
            <a:xfrm>
              <a:off x="0" y="854274"/>
              <a:ext cx="1043608" cy="48649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Ярославская </a:t>
              </a:r>
            </a:p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область</a:t>
              </a:r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6462" y="161391"/>
              <a:ext cx="790684" cy="692883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5536" y="395537"/>
              <a:ext cx="288032" cy="288032"/>
            </a:xfrm>
            <a:prstGeom prst="rect">
              <a:avLst/>
            </a:prstGeom>
          </p:spPr>
        </p:pic>
      </p:grp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959"/>
          <a:stretch/>
        </p:blipFill>
        <p:spPr>
          <a:xfrm>
            <a:off x="1051937" y="35523"/>
            <a:ext cx="4041674" cy="93129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093611" y="260648"/>
            <a:ext cx="3870877" cy="79208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Способы получения сертификата</a:t>
            </a:r>
          </a:p>
        </p:txBody>
      </p:sp>
      <p:pic>
        <p:nvPicPr>
          <p:cNvPr id="15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59632" y="1556792"/>
            <a:ext cx="3024336" cy="458528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707458" y="4581128"/>
            <a:ext cx="3744416" cy="62082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yar.pfdo.ru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644008" y="3679999"/>
            <a:ext cx="4104456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Вы можете подать электронную заявку на сертификат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8104" y="1265677"/>
            <a:ext cx="2143125" cy="2143125"/>
          </a:xfrm>
          <a:prstGeom prst="rect">
            <a:avLst/>
          </a:prstGeom>
        </p:spPr>
      </p:pic>
      <p:sp>
        <p:nvSpPr>
          <p:cNvPr id="2" name="Овал 1"/>
          <p:cNvSpPr/>
          <p:nvPr/>
        </p:nvSpPr>
        <p:spPr>
          <a:xfrm>
            <a:off x="1619672" y="5373216"/>
            <a:ext cx="2448272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903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8329" y="188640"/>
            <a:ext cx="1043608" cy="1179377"/>
            <a:chOff x="0" y="161391"/>
            <a:chExt cx="1043608" cy="1179377"/>
          </a:xfrm>
        </p:grpSpPr>
        <p:sp>
          <p:nvSpPr>
            <p:cNvPr id="5" name="Заголовок 1">
              <a:extLst>
                <a:ext uri="{FF2B5EF4-FFF2-40B4-BE49-F238E27FC236}">
                  <a16:creationId xmlns:a16="http://schemas.microsoft.com/office/drawing/2014/main" xmlns="" id="{8B713705-5AE7-47F0-A778-22231993419C}"/>
                </a:ext>
              </a:extLst>
            </p:cNvPr>
            <p:cNvSpPr txBox="1">
              <a:spLocks/>
            </p:cNvSpPr>
            <p:nvPr/>
          </p:nvSpPr>
          <p:spPr>
            <a:xfrm>
              <a:off x="0" y="854274"/>
              <a:ext cx="1043608" cy="48649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Ярославская </a:t>
              </a:r>
            </a:p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область</a:t>
              </a:r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6462" y="161391"/>
              <a:ext cx="790684" cy="692883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5536" y="395537"/>
              <a:ext cx="288032" cy="288032"/>
            </a:xfrm>
            <a:prstGeom prst="rect">
              <a:avLst/>
            </a:prstGeom>
          </p:spPr>
        </p:pic>
      </p:grp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959"/>
          <a:stretch/>
        </p:blipFill>
        <p:spPr>
          <a:xfrm>
            <a:off x="1051937" y="35523"/>
            <a:ext cx="4041674" cy="93129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093611" y="260648"/>
            <a:ext cx="3870877" cy="79208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Способы получения сертификата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707458" y="4581128"/>
            <a:ext cx="3744416" cy="62082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yar.pfdo.ru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644008" y="3679999"/>
            <a:ext cx="4104456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Вы можете подать электронную заявку на сертификат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8104" y="1265677"/>
            <a:ext cx="2143125" cy="2143125"/>
          </a:xfrm>
          <a:prstGeom prst="rect">
            <a:avLst/>
          </a:prstGeom>
        </p:spPr>
      </p:pic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63998" y="1495685"/>
            <a:ext cx="3359620" cy="3826234"/>
          </a:xfrm>
          <a:prstGeom prst="rect">
            <a:avLst/>
          </a:prstGeom>
        </p:spPr>
      </p:pic>
      <p:sp>
        <p:nvSpPr>
          <p:cNvPr id="2" name="Овал 1"/>
          <p:cNvSpPr/>
          <p:nvPr/>
        </p:nvSpPr>
        <p:spPr>
          <a:xfrm>
            <a:off x="1547664" y="2636912"/>
            <a:ext cx="2160240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046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8329" y="188640"/>
            <a:ext cx="1043608" cy="1179377"/>
            <a:chOff x="0" y="161391"/>
            <a:chExt cx="1043608" cy="1179377"/>
          </a:xfrm>
        </p:grpSpPr>
        <p:sp>
          <p:nvSpPr>
            <p:cNvPr id="5" name="Заголовок 1">
              <a:extLst>
                <a:ext uri="{FF2B5EF4-FFF2-40B4-BE49-F238E27FC236}">
                  <a16:creationId xmlns:a16="http://schemas.microsoft.com/office/drawing/2014/main" xmlns="" id="{8B713705-5AE7-47F0-A778-22231993419C}"/>
                </a:ext>
              </a:extLst>
            </p:cNvPr>
            <p:cNvSpPr txBox="1">
              <a:spLocks/>
            </p:cNvSpPr>
            <p:nvPr/>
          </p:nvSpPr>
          <p:spPr>
            <a:xfrm>
              <a:off x="0" y="854274"/>
              <a:ext cx="1043608" cy="48649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Ярославская </a:t>
              </a:r>
            </a:p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область</a:t>
              </a:r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6462" y="161391"/>
              <a:ext cx="790684" cy="692883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5536" y="395537"/>
              <a:ext cx="288032" cy="288032"/>
            </a:xfrm>
            <a:prstGeom prst="rect">
              <a:avLst/>
            </a:prstGeom>
          </p:spPr>
        </p:pic>
      </p:grp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959"/>
          <a:stretch/>
        </p:blipFill>
        <p:spPr>
          <a:xfrm>
            <a:off x="1051937" y="35523"/>
            <a:ext cx="4041674" cy="93129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093611" y="260648"/>
            <a:ext cx="3870877" cy="79208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Способы получения сертификата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200566" y="1106731"/>
            <a:ext cx="3744416" cy="62082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yar.pfdo.ru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109689" y="4941168"/>
            <a:ext cx="5641505" cy="10795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Визит в образовательную организацию для подтверждения персональных данных ребенка (активации сертификата)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7664" y="2185476"/>
            <a:ext cx="968110" cy="96811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3084078" y="2265706"/>
            <a:ext cx="5672513" cy="7332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Подаем электронную заявку на сертификат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109689" y="3537133"/>
            <a:ext cx="5672513" cy="8771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Распечатать заявление, подписать (заявление приходит на электронную почту указанную при регистрации)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7664" y="3430267"/>
            <a:ext cx="1090882" cy="109088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4136" y="4856193"/>
            <a:ext cx="1196413" cy="119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42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8329" y="188640"/>
            <a:ext cx="1043608" cy="1179377"/>
            <a:chOff x="0" y="161391"/>
            <a:chExt cx="1043608" cy="1179377"/>
          </a:xfrm>
        </p:grpSpPr>
        <p:sp>
          <p:nvSpPr>
            <p:cNvPr id="5" name="Заголовок 1">
              <a:extLst>
                <a:ext uri="{FF2B5EF4-FFF2-40B4-BE49-F238E27FC236}">
                  <a16:creationId xmlns:a16="http://schemas.microsoft.com/office/drawing/2014/main" xmlns="" id="{8B713705-5AE7-47F0-A778-22231993419C}"/>
                </a:ext>
              </a:extLst>
            </p:cNvPr>
            <p:cNvSpPr txBox="1">
              <a:spLocks/>
            </p:cNvSpPr>
            <p:nvPr/>
          </p:nvSpPr>
          <p:spPr>
            <a:xfrm>
              <a:off x="0" y="854274"/>
              <a:ext cx="1043608" cy="48649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Ярославская </a:t>
              </a:r>
            </a:p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область</a:t>
              </a:r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6462" y="161391"/>
              <a:ext cx="790684" cy="692883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5536" y="395537"/>
              <a:ext cx="288032" cy="288032"/>
            </a:xfrm>
            <a:prstGeom prst="rect">
              <a:avLst/>
            </a:prstGeom>
          </p:spPr>
        </p:pic>
      </p:grp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959"/>
          <a:stretch/>
        </p:blipFill>
        <p:spPr>
          <a:xfrm>
            <a:off x="1051937" y="35523"/>
            <a:ext cx="4041674" cy="93129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093611" y="260648"/>
            <a:ext cx="3870877" cy="79208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Способы получения сертификата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19209" y="1916832"/>
            <a:ext cx="7148804" cy="4104456"/>
          </a:xfrm>
          <a:prstGeom prst="rect">
            <a:avLst/>
          </a:prstGeom>
        </p:spPr>
      </p:pic>
      <p:sp>
        <p:nvSpPr>
          <p:cNvPr id="2" name="Овал 1"/>
          <p:cNvSpPr/>
          <p:nvPr/>
        </p:nvSpPr>
        <p:spPr>
          <a:xfrm>
            <a:off x="1763688" y="2348880"/>
            <a:ext cx="1872208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0551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8329" y="188640"/>
            <a:ext cx="1043608" cy="1179377"/>
            <a:chOff x="0" y="161391"/>
            <a:chExt cx="1043608" cy="1179377"/>
          </a:xfrm>
        </p:grpSpPr>
        <p:sp>
          <p:nvSpPr>
            <p:cNvPr id="5" name="Заголовок 1">
              <a:extLst>
                <a:ext uri="{FF2B5EF4-FFF2-40B4-BE49-F238E27FC236}">
                  <a16:creationId xmlns:a16="http://schemas.microsoft.com/office/drawing/2014/main" xmlns="" id="{8B713705-5AE7-47F0-A778-22231993419C}"/>
                </a:ext>
              </a:extLst>
            </p:cNvPr>
            <p:cNvSpPr txBox="1">
              <a:spLocks/>
            </p:cNvSpPr>
            <p:nvPr/>
          </p:nvSpPr>
          <p:spPr>
            <a:xfrm>
              <a:off x="0" y="854274"/>
              <a:ext cx="1043608" cy="48649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Ярославская </a:t>
              </a:r>
            </a:p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область</a:t>
              </a:r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6462" y="161391"/>
              <a:ext cx="790684" cy="692883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5536" y="395537"/>
              <a:ext cx="288032" cy="288032"/>
            </a:xfrm>
            <a:prstGeom prst="rect">
              <a:avLst/>
            </a:prstGeom>
          </p:spPr>
        </p:pic>
      </p:grp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959"/>
          <a:stretch/>
        </p:blipFill>
        <p:spPr>
          <a:xfrm>
            <a:off x="1051937" y="35523"/>
            <a:ext cx="4041674" cy="93129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093611" y="260648"/>
            <a:ext cx="3870877" cy="79208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Способы получения сертификата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086083" y="1033277"/>
            <a:ext cx="3744416" cy="62082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yar.pfdo.ru</a:t>
            </a:r>
            <a:endParaRPr lang="ru-RU" dirty="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00566" y="1720559"/>
            <a:ext cx="3515450" cy="5038812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93232" y="1191943"/>
            <a:ext cx="3207456" cy="444109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52120" y="4481736"/>
            <a:ext cx="3432382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770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8329" y="188640"/>
            <a:ext cx="1043608" cy="1179377"/>
            <a:chOff x="0" y="161391"/>
            <a:chExt cx="1043608" cy="1179377"/>
          </a:xfrm>
        </p:grpSpPr>
        <p:sp>
          <p:nvSpPr>
            <p:cNvPr id="5" name="Заголовок 1">
              <a:extLst>
                <a:ext uri="{FF2B5EF4-FFF2-40B4-BE49-F238E27FC236}">
                  <a16:creationId xmlns:a16="http://schemas.microsoft.com/office/drawing/2014/main" xmlns="" id="{8B713705-5AE7-47F0-A778-22231993419C}"/>
                </a:ext>
              </a:extLst>
            </p:cNvPr>
            <p:cNvSpPr txBox="1">
              <a:spLocks/>
            </p:cNvSpPr>
            <p:nvPr/>
          </p:nvSpPr>
          <p:spPr>
            <a:xfrm>
              <a:off x="0" y="854274"/>
              <a:ext cx="1043608" cy="48649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Ярославская </a:t>
              </a:r>
            </a:p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область</a:t>
              </a:r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6462" y="161391"/>
              <a:ext cx="790684" cy="692883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5536" y="395537"/>
              <a:ext cx="288032" cy="288032"/>
            </a:xfrm>
            <a:prstGeom prst="rect">
              <a:avLst/>
            </a:prstGeom>
          </p:spPr>
        </p:pic>
      </p:grp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959"/>
          <a:stretch/>
        </p:blipFill>
        <p:spPr>
          <a:xfrm>
            <a:off x="1051937" y="35523"/>
            <a:ext cx="4041674" cy="93129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093611" y="79327"/>
            <a:ext cx="3870877" cy="79208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Способы получения сертификата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189518" y="1052736"/>
            <a:ext cx="3744416" cy="62082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yar.pfdo.ru</a:t>
            </a:r>
            <a:endParaRPr lang="ru-RU" dirty="0"/>
          </a:p>
        </p:txBody>
      </p:sp>
      <p:pic>
        <p:nvPicPr>
          <p:cNvPr id="13" name="Объект 12"/>
          <p:cNvPicPr>
            <a:picLocks noGrp="1" noChangeAspect="1"/>
          </p:cNvPicPr>
          <p:nvPr>
            <p:ph idx="1"/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61662" y="3544388"/>
            <a:ext cx="3193650" cy="319697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6819" y="946571"/>
            <a:ext cx="1090882" cy="1090882"/>
          </a:xfrm>
          <a:prstGeom prst="rect">
            <a:avLst/>
          </a:prstGeom>
        </p:spPr>
      </p:pic>
      <p:pic>
        <p:nvPicPr>
          <p:cNvPr id="15" name="Объект 3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49558" y="1891612"/>
            <a:ext cx="3024336" cy="4585281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4860032" y="2037453"/>
            <a:ext cx="4104456" cy="143126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Личный визит в образовательную организацию для подачи заявки на сертификат (активации сертификата)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051937" y="6215743"/>
            <a:ext cx="41589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hlinkClick r:id="rId8" tooltip="список ОО"/>
              </a:rPr>
              <a:t>https://yar.pfdo.ru/information?municipalityId=371</a:t>
            </a:r>
            <a:endParaRPr lang="ru-RU" sz="1200" dirty="0"/>
          </a:p>
          <a:p>
            <a:r>
              <a:rPr lang="ru-RU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90613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rgbClr val="0070C0"/>
                </a:solidFill>
              </a:rPr>
              <a:t>Часто задаваемые вопросы от родителей при получении сертификата ДО и ответы на них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980728"/>
            <a:ext cx="7992888" cy="5688632"/>
          </a:xfrm>
        </p:spPr>
        <p:txBody>
          <a:bodyPr>
            <a:noAutofit/>
          </a:bodyPr>
          <a:lstStyle/>
          <a:p>
            <a:pPr marL="228600" lvl="0" indent="-228600" algn="just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ru-RU" alt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пришли ни заявление, ни сертификат.</a:t>
            </a:r>
          </a:p>
          <a:p>
            <a:pPr marL="228600" lvl="0" indent="-228600" algn="just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</a:pPr>
            <a:endParaRPr lang="ru-RU" altLang="ru-RU" sz="12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Сертификат и заявление должны прийти Вам на электронную почту указанную при регистрации. Проверьте папку «Спам» (или «Нежелательные»). Добавьте отправителя </a:t>
            </a:r>
            <a:r>
              <a:rPr lang="ru-RU" altLang="ru-RU" sz="1200" dirty="0">
                <a:solidFill>
                  <a:srgbClr val="337AB7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noreply@pfdo.ru</a:t>
            </a:r>
            <a:r>
              <a:rPr lang="ru-RU" alt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в список надежных. В связи с большим числом регистрирующихся возможны задержки в отправке писем.</a:t>
            </a:r>
            <a:endParaRPr lang="ru-RU" altLang="ru-RU" sz="12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писем нет, обратитесь в уполномоченный орган (муниципалитет) или организацию, уполномоченную на ведение реестра сертификатов в вашем муниципалитете, для выдачи вам выписки из реестра сертификатов (сертификат с доступом в личный кабинет ребенка), заявления на получение сертификата и согласия на обработку персональных данных.</a:t>
            </a:r>
            <a:endParaRPr lang="ru-RU" altLang="ru-RU" sz="12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Не пришел сертификат, пришло заявление.</a:t>
            </a: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2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Проверьте папку «Спам» (или «Нежелательные»). Добавьте отправителя </a:t>
            </a:r>
            <a:r>
              <a:rPr lang="ru-RU" altLang="ru-RU" sz="1200" dirty="0">
                <a:solidFill>
                  <a:srgbClr val="337AB7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noreply@pfdo.ru</a:t>
            </a:r>
            <a:r>
              <a:rPr lang="ru-RU" alt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в список надежных. В связи с большим числом регистрирующихся возможны задержки в отправке писем.</a:t>
            </a:r>
            <a:endParaRPr lang="ru-RU" altLang="ru-RU" sz="12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письма нет, то воспользуйтесь возможностью восстановления пароля на сайте (инструкция на главной странице портала под знаком вопроса в правом нижнем углу). Логин - это номер сертификата, который указан в пришедшем заявлении.</a:t>
            </a:r>
            <a:endParaRPr lang="ru-RU" altLang="ru-RU" sz="12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при восстановлении пароля возникает сообщение о том, что указанный сертификат не существует или что отправка письма невозможна в связи с тем, что пользователь запретил отправлять письма, то обратитесь в уполномоченный орган (муниципалитет) или организацию, уполномоченную на ведение реестра сертификатов в вашем муниципалитете, для отправки данных в ПФДО или для создания новой выписки из реестра сертификатов (сертификат с доступом в личный кабинет ребенка).</a:t>
            </a: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2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Не пришло заявление, пришел сертификат.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2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Проверьте папку «Спам» (или «Нежелательные»). Добавьте отправителя </a:t>
            </a:r>
            <a:r>
              <a:rPr lang="ru-RU" altLang="ru-RU" sz="1200" dirty="0">
                <a:solidFill>
                  <a:srgbClr val="337AB7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noreply@pfdo.ru</a:t>
            </a:r>
            <a:r>
              <a:rPr lang="ru-RU" alt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в список надежных. В связи с большим числом регистрирующихся возможны задержки в отправке писем.</a:t>
            </a:r>
            <a:endParaRPr lang="ru-RU" altLang="ru-RU" sz="12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писем нет, обратитесь в уполномоченный орган (муниципалитет) или организацию, уполномоченную на ведение реестра сертификатов в вашем муниципалитете,  для выдачи вам заявления на получение сертификата и согласия на обработку персональных данных.</a:t>
            </a:r>
            <a:endParaRPr lang="ru-RU" altLang="ru-RU" sz="12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8329" y="188640"/>
            <a:ext cx="1043608" cy="1179377"/>
            <a:chOff x="0" y="161391"/>
            <a:chExt cx="1043608" cy="1179377"/>
          </a:xfrm>
        </p:grpSpPr>
        <p:sp>
          <p:nvSpPr>
            <p:cNvPr id="7" name="Заголовок 1">
              <a:extLst>
                <a:ext uri="{FF2B5EF4-FFF2-40B4-BE49-F238E27FC236}">
                  <a16:creationId xmlns:a16="http://schemas.microsoft.com/office/drawing/2014/main" xmlns="" id="{8B713705-5AE7-47F0-A778-22231993419C}"/>
                </a:ext>
              </a:extLst>
            </p:cNvPr>
            <p:cNvSpPr txBox="1">
              <a:spLocks/>
            </p:cNvSpPr>
            <p:nvPr/>
          </p:nvSpPr>
          <p:spPr>
            <a:xfrm>
              <a:off x="0" y="854274"/>
              <a:ext cx="1043608" cy="48649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Ярославская </a:t>
              </a:r>
            </a:p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область</a:t>
              </a:r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6462" y="161391"/>
              <a:ext cx="790684" cy="692883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5536" y="395537"/>
              <a:ext cx="288032" cy="2880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98258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rgbClr val="0070C0"/>
                </a:solidFill>
              </a:rPr>
              <a:t>Часто задаваемые вопросы от родителей при получении сертификата ДО и ответы на них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980728"/>
            <a:ext cx="7992888" cy="5688632"/>
          </a:xfrm>
        </p:spPr>
        <p:txBody>
          <a:bodyPr>
            <a:noAutofit/>
          </a:bodyPr>
          <a:lstStyle/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Не помните номер сертификата.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Нажмите на ссылку «Получить сертификат». Выберите пункт «Напомнить номер сертификата». Введите персональные данные ребенка. Нажмите кнопку «Поиск». Если персональные данные введены так же, как и при регистрации, то будет отображен номер сертификата.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В персональных данных ребенка ошибка.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Если сертификат еще не активирован (то есть не подтверждены персональные данные ребенка посредством подачи вами подписанного заявления на получение сертификата вместе с документами, подтверждающими персональные данные ребенка, в организацию, принимающую заявления на получение сертификатов), то можно обратиться в организацию, принимающую заявления на получение сертификатов, чтобы она через свой личный кабинет в АИС "Реестр сертификатов" нашла заявку на вашего ребенка и отредактировала её.</a:t>
            </a: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Если сертификат уже активирован, то необходимо подать заявку на уточнение персональных данных. Её можно подать через организацию, принимающую заявление на получение сертификатов, или самостоятельно через портал-навигатор ПФДО. Для этого: нажмите на ссылку «Получить сертификат». Начните процедуру подачи заявки, так же, как при получении сертификата (см. инструкцию на главной странице портала под знаком вопроса в правом нижнем углу «Как получить сертификат?»). На третьем шаге нажмите на ссылку «Внести уточнения в персональные данные». Внесите номер сертификата, выберите причину изменений, отметьте галочками поля, в которые планируйте внести изменения. Ознакомьтесь с условиями Правил персонифицированного финансирования дополнительного образования детей и муниципальным Положением о персонифицированном образовании , а так же Пользовательским соглашением АИС «Реестр сертификатов», и подтвердите, поставив галочки.</a:t>
            </a:r>
            <a:endParaRPr lang="ru-RU" altLang="ru-RU" sz="16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600" dirty="0">
                <a:solidFill>
                  <a:srgbClr val="333333"/>
                </a:solidFill>
                <a:latin typeface="OpenSans"/>
              </a:rPr>
              <a:t> 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2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8329" y="188640"/>
            <a:ext cx="1043608" cy="1179377"/>
            <a:chOff x="0" y="161391"/>
            <a:chExt cx="1043608" cy="1179377"/>
          </a:xfrm>
        </p:grpSpPr>
        <p:sp>
          <p:nvSpPr>
            <p:cNvPr id="5" name="Заголовок 1">
              <a:extLst>
                <a:ext uri="{FF2B5EF4-FFF2-40B4-BE49-F238E27FC236}">
                  <a16:creationId xmlns:a16="http://schemas.microsoft.com/office/drawing/2014/main" xmlns="" id="{8B713705-5AE7-47F0-A778-22231993419C}"/>
                </a:ext>
              </a:extLst>
            </p:cNvPr>
            <p:cNvSpPr txBox="1">
              <a:spLocks/>
            </p:cNvSpPr>
            <p:nvPr/>
          </p:nvSpPr>
          <p:spPr>
            <a:xfrm>
              <a:off x="0" y="854274"/>
              <a:ext cx="1043608" cy="48649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Ярославская </a:t>
              </a:r>
            </a:p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область</a:t>
              </a:r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6462" y="161391"/>
              <a:ext cx="790684" cy="692883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5536" y="395537"/>
              <a:ext cx="288032" cy="2880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61693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161391"/>
            <a:ext cx="1043608" cy="1179377"/>
            <a:chOff x="0" y="161391"/>
            <a:chExt cx="1043608" cy="1179377"/>
          </a:xfrm>
        </p:grpSpPr>
        <p:sp>
          <p:nvSpPr>
            <p:cNvPr id="6" name="Заголовок 1">
              <a:extLst>
                <a:ext uri="{FF2B5EF4-FFF2-40B4-BE49-F238E27FC236}">
                  <a16:creationId xmlns:a16="http://schemas.microsoft.com/office/drawing/2014/main" xmlns="" id="{8B713705-5AE7-47F0-A778-22231993419C}"/>
                </a:ext>
              </a:extLst>
            </p:cNvPr>
            <p:cNvSpPr txBox="1">
              <a:spLocks/>
            </p:cNvSpPr>
            <p:nvPr/>
          </p:nvSpPr>
          <p:spPr>
            <a:xfrm>
              <a:off x="0" y="854274"/>
              <a:ext cx="1043608" cy="48649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Ярославская </a:t>
              </a:r>
            </a:p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область</a:t>
              </a:r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6462" y="161391"/>
              <a:ext cx="790684" cy="692883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5536" y="395537"/>
              <a:ext cx="288032" cy="288032"/>
            </a:xfrm>
            <a:prstGeom prst="rect">
              <a:avLst/>
            </a:prstGeom>
          </p:spPr>
        </p:pic>
      </p:grpSp>
      <p:pic>
        <p:nvPicPr>
          <p:cNvPr id="10" name="Picture 2" descr="http://present5.com/presentation/87a4fd56424578221d7219ffa5605c95/image-2.jpg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548680"/>
            <a:ext cx="8028384" cy="6021288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5680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rgbClr val="0070C0"/>
                </a:solidFill>
              </a:rPr>
              <a:t>Часто задаваемые вопросы от родителей при получении сертификата ДО и ответы на них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980728"/>
            <a:ext cx="7992888" cy="5688632"/>
          </a:xfrm>
        </p:spPr>
        <p:txBody>
          <a:bodyPr>
            <a:noAutofit/>
          </a:bodyPr>
          <a:lstStyle/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Не помните номер сертификата.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Нажмите на ссылку «Получить сертификат». Выберите пункт «Напомнить номер сертификата». Введите персональные данные ребенка. Нажмите кнопку «Поиск». Если персональные данные введены так же, как и при регистрации, то будет отображен номер сертификата.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В персональных данных ребенка ошибка.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Если сертификат еще не активирован (то есть не подтверждены персональные данные ребенка посредством подачи вами подписанного заявления на получение сертификата вместе с документами, подтверждающими персональные данные ребенка, в организацию, принимающую заявления на получение сертификатов), то можно обратиться в организацию, принимающую заявления на получение сертификатов, чтобы она через свой личный кабинет в АИС "Реестр сертификатов" нашла заявку на вашего ребенка и отредактировала её.</a:t>
            </a: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Если сертификат уже активирован, то необходимо подать заявку на уточнение персональных данных. Её можно подать через организацию, принимающую заявление на получение сертификатов, или самостоятельно через портал-навигатор ПФДО. Для этого: нажмите на ссылку «Получить сертификат». Начните процедуру подачи заявки, так же, как при получении сертификата (см. инструкцию на главной странице портала под знаком вопроса в правом нижнем углу «Как получить сертификат?»). На третьем шаге нажмите на ссылку «Внести уточнения в персональные данные». Внесите номер сертификата, выберите причину изменений, отметьте галочками поля, в которые планируйте внести изменения. Ознакомьтесь с условиями Правил персонифицированного финансирования дополнительного образования детей и муниципальным Положением о персонифицированном образовании , а так же Пользовательским соглашением АИС «Реестр сертификатов», и подтвердите, поставив галочки.</a:t>
            </a:r>
            <a:endParaRPr lang="ru-RU" altLang="ru-RU" sz="16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600" dirty="0">
                <a:solidFill>
                  <a:srgbClr val="333333"/>
                </a:solidFill>
                <a:latin typeface="OpenSans"/>
              </a:rPr>
              <a:t> 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2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8329" y="188640"/>
            <a:ext cx="1043608" cy="1179377"/>
            <a:chOff x="0" y="161391"/>
            <a:chExt cx="1043608" cy="1179377"/>
          </a:xfrm>
        </p:grpSpPr>
        <p:sp>
          <p:nvSpPr>
            <p:cNvPr id="5" name="Заголовок 1">
              <a:extLst>
                <a:ext uri="{FF2B5EF4-FFF2-40B4-BE49-F238E27FC236}">
                  <a16:creationId xmlns:a16="http://schemas.microsoft.com/office/drawing/2014/main" xmlns="" id="{8B713705-5AE7-47F0-A778-22231993419C}"/>
                </a:ext>
              </a:extLst>
            </p:cNvPr>
            <p:cNvSpPr txBox="1">
              <a:spLocks/>
            </p:cNvSpPr>
            <p:nvPr/>
          </p:nvSpPr>
          <p:spPr>
            <a:xfrm>
              <a:off x="0" y="854274"/>
              <a:ext cx="1043608" cy="48649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Ярославская </a:t>
              </a:r>
            </a:p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область</a:t>
              </a:r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6462" y="161391"/>
              <a:ext cx="790684" cy="692883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5536" y="395537"/>
              <a:ext cx="288032" cy="2880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1309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rgbClr val="0070C0"/>
                </a:solidFill>
              </a:rPr>
              <a:t>Часто задаваемые вопросы от родителей при получении сертификата ДО и ответы на них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980728"/>
            <a:ext cx="7992888" cy="568863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При создании заявки на получение сертификата ошиблись в указании муниципалитета</a:t>
            </a:r>
          </a:p>
          <a:p>
            <a:pPr marL="0" indent="0" algn="just">
              <a:buNone/>
            </a:pPr>
            <a:endParaRPr lang="ru-RU" sz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Если сертификат еще не активирован (то есть не подтверждены персональные данные ребенка посредством подачи вами подписанного заявления на получение сертификата вместе с документами, подтверждающими персональные данные ребенка, в организацию, принимающую заявления на получение сертификатов), то можно обратиться в организацию, принимающую заявления на получение сертификатов того муниципалитета, в который была направлена заявка, чтобы она через свой личный кабинет в АИС "Реестр сертификатов" нашла заявку на вашего ребенка и отказала по ней.</a:t>
            </a:r>
          </a:p>
          <a:p>
            <a:pPr marL="0" indent="0" algn="just">
              <a:buNone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Если сертификат уже активирован, то необходимо подать заявку на внесение изменений в связи с изменением муниципалитета проживания. Её можно подать через организацию, принимающую заявление на получение сертификатов, или самостоятельно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черз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портал-навигатор ПФДО. Для этого: Нажмите на ссылку «Получить сертификат». Начните процедуру подачи заявки, так же, как при получении сертификата (см. инструкцию на главной странице портала под знаком вопроса в правом нижнем углу «Как получить сертификат?»). На третьем шаге нажмите на ссылку «Внести изменения в связи с изменением муниципалитета проживания». Внесите номер сертификата, заполните все поля. Ознакомьтесь с условиями Правил персонифицированного финансирования дополнительного образования детей и муниципальным Положением о персонифицированном образовании , а так же Пользовательским соглашением АИС «Реестр сертификатов», и подтвердите, поставив галочки.</a:t>
            </a:r>
          </a:p>
          <a:p>
            <a:pPr marL="0" indent="0" algn="just">
              <a:buNone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 algn="just">
              <a:buNone/>
            </a:pPr>
            <a:r>
              <a:rPr lang="ru-RU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При создании заявки на получение сертификата система сообщает о том, что у вас уже есть неподтвержденная заявка на получение сертификата или сам сертификат.</a:t>
            </a:r>
          </a:p>
          <a:p>
            <a:pPr marL="0" indent="0" algn="just">
              <a:buNone/>
            </a:pPr>
            <a:endParaRPr lang="ru-RU" sz="1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Сначала нужно узнать номер сертификата, уже созданного для вашего ребенка. Для этого: Пройдите по ссылке "Получить сертификат" потом выберите пункт "Напомнить номер сертификата". В появившихся полях введите ФИО ребенка без ошибок и последние 4 цифры его документа (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свид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-во о рождении или паспорта). Обратитесь в уполномоченный орган (муниципалитет) или организацию, уполномоченную на ведение реестра сертификатов в вашем муниципалитете, для выдачи вам выписки из реестра сертификатов (сертификат с доступом в личный кабинет ребенка), заявления на получение сертификата и согласия на обработку персональных данных.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2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8329" y="188640"/>
            <a:ext cx="1043608" cy="1179377"/>
            <a:chOff x="0" y="161391"/>
            <a:chExt cx="1043608" cy="1179377"/>
          </a:xfrm>
        </p:grpSpPr>
        <p:sp>
          <p:nvSpPr>
            <p:cNvPr id="5" name="Заголовок 1">
              <a:extLst>
                <a:ext uri="{FF2B5EF4-FFF2-40B4-BE49-F238E27FC236}">
                  <a16:creationId xmlns:a16="http://schemas.microsoft.com/office/drawing/2014/main" xmlns="" id="{8B713705-5AE7-47F0-A778-22231993419C}"/>
                </a:ext>
              </a:extLst>
            </p:cNvPr>
            <p:cNvSpPr txBox="1">
              <a:spLocks/>
            </p:cNvSpPr>
            <p:nvPr/>
          </p:nvSpPr>
          <p:spPr>
            <a:xfrm>
              <a:off x="0" y="854274"/>
              <a:ext cx="1043608" cy="48649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Ярославская </a:t>
              </a:r>
            </a:p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область</a:t>
              </a:r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6462" y="161391"/>
              <a:ext cx="790684" cy="692883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5536" y="395537"/>
              <a:ext cx="288032" cy="2880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90887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rgbClr val="0070C0"/>
                </a:solidFill>
              </a:rPr>
              <a:t>Часто задаваемые вопросы от родителей при получении сертификата ДО и ответы на них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412776"/>
            <a:ext cx="7992888" cy="525658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 При создании заявки на получение сертификата ошиблись в указании группы сертификата.</a:t>
            </a:r>
          </a:p>
          <a:p>
            <a:pPr marL="0" indent="0" algn="just">
              <a:buNone/>
            </a:pPr>
            <a:endParaRPr lang="ru-RU" sz="1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Если сертификат еще не активирован (то есть не подтверждены персональные данные ребенка посредством подачи вами подписанного заявления на получение сертификата вместе с документами, подтверждающими персональные данные ребенка, в организацию, принимающую заявления на получение сертификатов), то можно обратиться в организацию, принимающую заявления на получение сертификатов, чтобы она через свой личный кабинет в АИС "Реестр сертификатов" нашла заявку на вашего ребенка и отредактировала её.</a:t>
            </a:r>
          </a:p>
          <a:p>
            <a:pPr marL="0" indent="0" algn="just">
              <a:buNone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Если сертификат уже активирован, то необходимо подать заявку на изменение группы сертификатов. Её можно подать через организацию, принимающую заявление на получение сертификатов, или самостоятельно через портал-навигатор ПФДО. Для этого: нажмите на ссылку «Получить сертификат». Начните процедуру подачи заявки, так же, как при получении сертификата (см. инструкцию на главной странице портала под знаком вопроса в правом нижнем углу «Как получить сертификат?»). На третьем шаге нажмите на ссылку «Изменить группу сертификата». Внесите номер сертификата, выберите название нужной группы сертификатов из раскрывающегося списка и внесите информацию о ребенке и заявителе, отметьте галочками поля, в которые планируйте внести изменения. Ознакомьтесь с условиями Правил персонифицированного финансирования дополнительного образования детей и муниципальным Положением о персонифицированном образовании , а так же Пользовательским соглашением АИС «Реестр сертификатов», и подтвердите, поставив галочки.</a:t>
            </a: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2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8329" y="188640"/>
            <a:ext cx="1043608" cy="1179377"/>
            <a:chOff x="0" y="161391"/>
            <a:chExt cx="1043608" cy="1179377"/>
          </a:xfrm>
        </p:grpSpPr>
        <p:sp>
          <p:nvSpPr>
            <p:cNvPr id="5" name="Заголовок 1">
              <a:extLst>
                <a:ext uri="{FF2B5EF4-FFF2-40B4-BE49-F238E27FC236}">
                  <a16:creationId xmlns:a16="http://schemas.microsoft.com/office/drawing/2014/main" xmlns="" id="{8B713705-5AE7-47F0-A778-22231993419C}"/>
                </a:ext>
              </a:extLst>
            </p:cNvPr>
            <p:cNvSpPr txBox="1">
              <a:spLocks/>
            </p:cNvSpPr>
            <p:nvPr/>
          </p:nvSpPr>
          <p:spPr>
            <a:xfrm>
              <a:off x="0" y="854274"/>
              <a:ext cx="1043608" cy="48649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Ярославская </a:t>
              </a:r>
            </a:p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область</a:t>
              </a:r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6462" y="161391"/>
              <a:ext cx="790684" cy="692883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5536" y="395537"/>
              <a:ext cx="288032" cy="2880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11431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</a:rPr>
              <a:t>Личный кабинет ребенка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59632" y="980728"/>
            <a:ext cx="7704856" cy="558322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203848" y="1628800"/>
            <a:ext cx="1512168" cy="144016"/>
          </a:xfrm>
          <a:prstGeom prst="rect">
            <a:avLst/>
          </a:prstGeom>
          <a:solidFill>
            <a:srgbClr val="3D73A5"/>
          </a:solidFill>
          <a:ln>
            <a:solidFill>
              <a:srgbClr val="3D73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" name="Группа 5"/>
          <p:cNvGrpSpPr/>
          <p:nvPr/>
        </p:nvGrpSpPr>
        <p:grpSpPr>
          <a:xfrm>
            <a:off x="8329" y="188640"/>
            <a:ext cx="1043608" cy="1179377"/>
            <a:chOff x="0" y="161391"/>
            <a:chExt cx="1043608" cy="1179377"/>
          </a:xfrm>
        </p:grpSpPr>
        <p:sp>
          <p:nvSpPr>
            <p:cNvPr id="7" name="Заголовок 1">
              <a:extLst>
                <a:ext uri="{FF2B5EF4-FFF2-40B4-BE49-F238E27FC236}">
                  <a16:creationId xmlns:a16="http://schemas.microsoft.com/office/drawing/2014/main" xmlns="" id="{8B713705-5AE7-47F0-A778-22231993419C}"/>
                </a:ext>
              </a:extLst>
            </p:cNvPr>
            <p:cNvSpPr txBox="1">
              <a:spLocks/>
            </p:cNvSpPr>
            <p:nvPr/>
          </p:nvSpPr>
          <p:spPr>
            <a:xfrm>
              <a:off x="0" y="854274"/>
              <a:ext cx="1043608" cy="48649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Ярославская </a:t>
              </a:r>
            </a:p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область</a:t>
              </a:r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6462" y="161391"/>
              <a:ext cx="790684" cy="692883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5536" y="395537"/>
              <a:ext cx="288032" cy="2880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0142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</a:rPr>
              <a:t>Личный кабинет ребенка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59632" y="980728"/>
            <a:ext cx="6192688" cy="194421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203848" y="1484784"/>
            <a:ext cx="1512168" cy="144016"/>
          </a:xfrm>
          <a:prstGeom prst="rect">
            <a:avLst/>
          </a:prstGeom>
          <a:solidFill>
            <a:srgbClr val="3D73A5"/>
          </a:solidFill>
          <a:ln>
            <a:solidFill>
              <a:srgbClr val="3D73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ая выноска 5"/>
          <p:cNvSpPr/>
          <p:nvPr/>
        </p:nvSpPr>
        <p:spPr>
          <a:xfrm>
            <a:off x="1259632" y="4653137"/>
            <a:ext cx="7704856" cy="2024082"/>
          </a:xfrm>
          <a:prstGeom prst="wedgeRectCallout">
            <a:avLst>
              <a:gd name="adj1" fmla="val -17283"/>
              <a:gd name="adj2" fmla="val -174648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Объем средств доступных для использования 31.12.2019 в случае выбора программы до 30.11.2019 из реестра сертифицированных программ</a:t>
            </a:r>
          </a:p>
          <a:p>
            <a:pPr algn="ctr"/>
            <a:r>
              <a:rPr lang="ru-RU" dirty="0"/>
              <a:t>При выборе программы после указанного срока объем средств будет скорректирован</a:t>
            </a:r>
          </a:p>
        </p:txBody>
      </p:sp>
      <p:sp>
        <p:nvSpPr>
          <p:cNvPr id="3" name="Прямоугольная выноска 2"/>
          <p:cNvSpPr/>
          <p:nvPr/>
        </p:nvSpPr>
        <p:spPr>
          <a:xfrm>
            <a:off x="3959932" y="2892869"/>
            <a:ext cx="5112568" cy="1872208"/>
          </a:xfrm>
          <a:prstGeom prst="wedgeRectCallout">
            <a:avLst>
              <a:gd name="adj1" fmla="val -59159"/>
              <a:gd name="adj2" fmla="val -102628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Объем обеспечения определенный на период с 01.09.2019 по 31.12.2019.</a:t>
            </a:r>
          </a:p>
          <a:p>
            <a:pPr algn="ctr"/>
            <a:r>
              <a:rPr lang="ru-RU" dirty="0"/>
              <a:t>Доступен в полном объеме при выборе программы из реестра сертифицированных программ до 30.09.2019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8329" y="188640"/>
            <a:ext cx="1043608" cy="1179377"/>
            <a:chOff x="0" y="161391"/>
            <a:chExt cx="1043608" cy="1179377"/>
          </a:xfrm>
        </p:grpSpPr>
        <p:sp>
          <p:nvSpPr>
            <p:cNvPr id="8" name="Заголовок 1">
              <a:extLst>
                <a:ext uri="{FF2B5EF4-FFF2-40B4-BE49-F238E27FC236}">
                  <a16:creationId xmlns:a16="http://schemas.microsoft.com/office/drawing/2014/main" xmlns="" id="{8B713705-5AE7-47F0-A778-22231993419C}"/>
                </a:ext>
              </a:extLst>
            </p:cNvPr>
            <p:cNvSpPr txBox="1">
              <a:spLocks/>
            </p:cNvSpPr>
            <p:nvPr/>
          </p:nvSpPr>
          <p:spPr>
            <a:xfrm>
              <a:off x="0" y="854274"/>
              <a:ext cx="1043608" cy="48649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Ярославская </a:t>
              </a:r>
            </a:p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область</a:t>
              </a:r>
            </a:p>
          </p:txBody>
        </p:sp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6462" y="161391"/>
              <a:ext cx="790684" cy="692883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5536" y="395537"/>
              <a:ext cx="288032" cy="2880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8215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16632"/>
            <a:ext cx="7848872" cy="864096"/>
          </a:xfrm>
        </p:spPr>
        <p:txBody>
          <a:bodyPr>
            <a:no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</a:rPr>
              <a:t>Контакты с муниципальным опорным центром г. Ярославль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3679549"/>
              </p:ext>
            </p:extLst>
          </p:nvPr>
        </p:nvGraphicFramePr>
        <p:xfrm>
          <a:off x="1187624" y="1412776"/>
          <a:ext cx="7956376" cy="4896544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79563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8965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effectLst/>
                        </a:rPr>
                        <a:t>МОУ</a:t>
                      </a:r>
                      <a:r>
                        <a:rPr lang="ru-RU" sz="2000" kern="1200" baseline="0" dirty="0">
                          <a:effectLst/>
                        </a:rPr>
                        <a:t> Городской центр развития образования</a:t>
                      </a:r>
                      <a:endParaRPr lang="ru-RU" sz="2000" kern="12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kern="12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</a:rPr>
                        <a:t>Адрес: 150000, Ярославская область, город Ярославль, </a:t>
                      </a:r>
                      <a:r>
                        <a:rPr lang="ru-RU" dirty="0"/>
                        <a:t/>
                      </a:r>
                      <a:br>
                        <a:rPr lang="ru-RU" dirty="0"/>
                      </a:br>
                      <a:r>
                        <a:rPr lang="ru-RU" sz="1800" kern="1200" dirty="0">
                          <a:effectLst/>
                        </a:rPr>
                        <a:t>улица </a:t>
                      </a:r>
                      <a:r>
                        <a:rPr lang="ru-RU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Большая Октябрьская ул., 44/60,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dirty="0"/>
                    </a:p>
                    <a:p>
                      <a:pPr algn="ctr"/>
                      <a:r>
                        <a:rPr lang="ru-RU" sz="1800" kern="1200" dirty="0">
                          <a:effectLst/>
                        </a:rPr>
                        <a:t>Телефон: 8(4852)</a:t>
                      </a:r>
                      <a:r>
                        <a:rPr lang="ru-RU" sz="1800" kern="1200" baseline="0" dirty="0">
                          <a:effectLst/>
                        </a:rPr>
                        <a:t> 40-96-71</a:t>
                      </a:r>
                      <a:r>
                        <a:rPr lang="ru-RU" dirty="0"/>
                        <a:t/>
                      </a:r>
                      <a:br>
                        <a:rPr lang="ru-RU" dirty="0"/>
                      </a:br>
                      <a:r>
                        <a:rPr lang="ru-RU" dirty="0"/>
                        <a:t>72-57-23  73-02-43</a:t>
                      </a:r>
                    </a:p>
                    <a:p>
                      <a:pPr algn="ctr"/>
                      <a:r>
                        <a:rPr lang="ru-RU" dirty="0"/>
                        <a:t>Контактное лицо: Тихомирова Любовь </a:t>
                      </a:r>
                      <a:r>
                        <a:rPr lang="ru-RU" dirty="0" err="1"/>
                        <a:t>Нестеровна</a:t>
                      </a:r>
                      <a:endParaRPr lang="ru-RU" dirty="0"/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</a:rPr>
                        <a:t> </a:t>
                      </a:r>
                      <a:r>
                        <a:rPr lang="ru-RU" dirty="0"/>
                        <a:t/>
                      </a:r>
                      <a:br>
                        <a:rPr lang="ru-RU" dirty="0"/>
                      </a:br>
                      <a:endParaRPr lang="ru-RU" dirty="0"/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</a:rPr>
                        <a:t>Сайт: </a:t>
                      </a:r>
                      <a:r>
                        <a:rPr lang="en-US" sz="1800" u="sng" strike="noStrike" kern="1200" dirty="0">
                          <a:effectLst/>
                        </a:rPr>
                        <a:t>http://www.gcro.ru/pfdo-ruk</a:t>
                      </a:r>
                      <a:r>
                        <a:rPr lang="ru-RU" sz="1800" u="sng" strike="noStrike" kern="1200">
                          <a:effectLst/>
                        </a:rPr>
                        <a:t> </a:t>
                      </a:r>
                      <a:r>
                        <a:rPr lang="ru-RU" dirty="0"/>
                        <a:t/>
                      </a:r>
                      <a:br>
                        <a:rPr lang="ru-RU" dirty="0"/>
                      </a:br>
                      <a:endParaRPr lang="ru-RU" dirty="0"/>
                    </a:p>
                  </a:txBody>
                  <a:tcPr marL="55010" marR="5501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pSp>
        <p:nvGrpSpPr>
          <p:cNvPr id="5" name="Группа 4"/>
          <p:cNvGrpSpPr/>
          <p:nvPr/>
        </p:nvGrpSpPr>
        <p:grpSpPr>
          <a:xfrm>
            <a:off x="8329" y="188640"/>
            <a:ext cx="1043608" cy="1179377"/>
            <a:chOff x="0" y="161391"/>
            <a:chExt cx="1043608" cy="1179377"/>
          </a:xfrm>
        </p:grpSpPr>
        <p:sp>
          <p:nvSpPr>
            <p:cNvPr id="6" name="Заголовок 1">
              <a:extLst>
                <a:ext uri="{FF2B5EF4-FFF2-40B4-BE49-F238E27FC236}">
                  <a16:creationId xmlns:a16="http://schemas.microsoft.com/office/drawing/2014/main" xmlns="" id="{8B713705-5AE7-47F0-A778-22231993419C}"/>
                </a:ext>
              </a:extLst>
            </p:cNvPr>
            <p:cNvSpPr txBox="1">
              <a:spLocks/>
            </p:cNvSpPr>
            <p:nvPr/>
          </p:nvSpPr>
          <p:spPr>
            <a:xfrm>
              <a:off x="0" y="854274"/>
              <a:ext cx="1043608" cy="48649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Ярославская </a:t>
              </a:r>
            </a:p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область</a:t>
              </a:r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6462" y="161391"/>
              <a:ext cx="790684" cy="692883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5536" y="395537"/>
              <a:ext cx="288032" cy="2880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79017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8712968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2000" b="1" dirty="0"/>
              <a:t>Уважаемые родители </a:t>
            </a:r>
            <a:endParaRPr lang="ru-RU" sz="2000" dirty="0"/>
          </a:p>
          <a:p>
            <a:pPr algn="ctr" fontAlgn="base"/>
            <a:r>
              <a:rPr lang="ru-RU" sz="2000" b="1" dirty="0"/>
              <a:t>(законные представители),</a:t>
            </a:r>
            <a:endParaRPr lang="ru-RU" sz="2000" dirty="0"/>
          </a:p>
          <a:p>
            <a:pPr fontAlgn="base"/>
            <a:r>
              <a:rPr lang="ru-RU" dirty="0"/>
              <a:t> </a:t>
            </a:r>
          </a:p>
          <a:p>
            <a:pPr algn="ctr" fontAlgn="base"/>
            <a:r>
              <a:rPr lang="ru-RU" dirty="0"/>
              <a:t>в связи с переходом на персонифицированный учет </a:t>
            </a:r>
          </a:p>
          <a:p>
            <a:pPr algn="ctr" fontAlgn="base"/>
            <a:r>
              <a:rPr lang="ru-RU" dirty="0"/>
              <a:t>в дополнительном образовании выдача </a:t>
            </a:r>
            <a:br>
              <a:rPr lang="ru-RU" dirty="0"/>
            </a:br>
            <a:r>
              <a:rPr lang="ru-RU" b="1" dirty="0"/>
              <a:t>сертификатов дополнительного образования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в период </a:t>
            </a:r>
            <a:r>
              <a:rPr lang="ru-RU" sz="2400" b="1" dirty="0"/>
              <a:t>с 15.04.2019 по 31.05.2019 г.</a:t>
            </a:r>
            <a:endParaRPr lang="ru-RU" sz="2400" dirty="0"/>
          </a:p>
          <a:p>
            <a:pPr algn="ctr" fontAlgn="base"/>
            <a:r>
              <a:rPr lang="ru-RU" dirty="0"/>
              <a:t> будет осуществляться по следующему графику:</a:t>
            </a:r>
          </a:p>
          <a:p>
            <a:pPr algn="ctr" fontAlgn="base"/>
            <a:r>
              <a:rPr lang="ru-RU" b="1" dirty="0"/>
              <a:t> </a:t>
            </a:r>
            <a:endParaRPr lang="ru-RU" dirty="0"/>
          </a:p>
          <a:p>
            <a:pPr algn="ctr" fontAlgn="base"/>
            <a:r>
              <a:rPr lang="ru-RU" sz="2400" b="1" dirty="0"/>
              <a:t>Понедельник, четверг</a:t>
            </a:r>
            <a:r>
              <a:rPr lang="ru-RU" sz="2400" dirty="0"/>
              <a:t> – 17.00 – 19.00</a:t>
            </a:r>
          </a:p>
          <a:p>
            <a:pPr algn="ctr" fontAlgn="base"/>
            <a:r>
              <a:rPr lang="ru-RU" sz="1400" dirty="0"/>
              <a:t> </a:t>
            </a:r>
          </a:p>
          <a:p>
            <a:pPr fontAlgn="base"/>
            <a:r>
              <a:rPr lang="ru-RU" sz="1400" dirty="0"/>
              <a:t> </a:t>
            </a:r>
          </a:p>
          <a:p>
            <a:pPr fontAlgn="base"/>
            <a:r>
              <a:rPr lang="ru-RU" sz="1600" u="sng" dirty="0"/>
              <a:t>Необходимые документы для подачи заявления на получение сертификата:</a:t>
            </a:r>
            <a:endParaRPr lang="ru-RU" sz="1600" dirty="0"/>
          </a:p>
          <a:p>
            <a:pPr fontAlgn="base"/>
            <a:r>
              <a:rPr lang="ru-RU" sz="1600" dirty="0"/>
              <a:t> </a:t>
            </a:r>
          </a:p>
          <a:p>
            <a:pPr lvl="0" algn="just" fontAlgn="base"/>
            <a:r>
              <a:rPr lang="ru-RU" sz="1600" b="1" dirty="0"/>
              <a:t>свидетельство о рождении ребенка</a:t>
            </a:r>
            <a:r>
              <a:rPr lang="ru-RU" sz="1600" dirty="0"/>
              <a:t> или паспорт гражданина Российской Федерации, удостоверяющий личность ребенка, или временное удостоверение личности гражданина Российской Федерации, выдаваемое на период оформления паспорта </a:t>
            </a:r>
            <a:r>
              <a:rPr lang="ru-RU" sz="1600" dirty="0" smtClean="0"/>
              <a:t>ребенка;</a:t>
            </a:r>
            <a:endParaRPr lang="ru-RU" sz="1600" dirty="0"/>
          </a:p>
          <a:p>
            <a:pPr lvl="0" algn="just" fontAlgn="base"/>
            <a:r>
              <a:rPr lang="ru-RU" sz="1600" b="1" dirty="0"/>
              <a:t>документ, удостоверяющий личность родителя </a:t>
            </a:r>
            <a:r>
              <a:rPr lang="ru-RU" sz="1600" dirty="0"/>
              <a:t>(законного представителя) </a:t>
            </a:r>
            <a:r>
              <a:rPr lang="ru-RU" sz="1600" dirty="0" smtClean="0"/>
              <a:t>ребенка;</a:t>
            </a:r>
            <a:endParaRPr lang="ru-RU" sz="1600" dirty="0"/>
          </a:p>
          <a:p>
            <a:pPr lvl="0" algn="just" fontAlgn="base"/>
            <a:r>
              <a:rPr lang="ru-RU" sz="1600" b="1" dirty="0"/>
              <a:t>документ о регистрации ребенка по месту жительства </a:t>
            </a:r>
            <a:r>
              <a:rPr lang="ru-RU" sz="1600" dirty="0"/>
              <a:t>или по месту пребывания, или иной документ, подтверждающий факт проживания ребенка на территории Ярославского муниципального </a:t>
            </a:r>
            <a:r>
              <a:rPr lang="ru-RU" sz="1600" dirty="0" smtClean="0"/>
              <a:t>района.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101958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0" y="161391"/>
            <a:ext cx="1043608" cy="1179377"/>
            <a:chOff x="0" y="161391"/>
            <a:chExt cx="1043608" cy="1179377"/>
          </a:xfrm>
        </p:grpSpPr>
        <p:sp>
          <p:nvSpPr>
            <p:cNvPr id="5" name="Заголовок 1">
              <a:extLst>
                <a:ext uri="{FF2B5EF4-FFF2-40B4-BE49-F238E27FC236}">
                  <a16:creationId xmlns:a16="http://schemas.microsoft.com/office/drawing/2014/main" xmlns="" id="{8B713705-5AE7-47F0-A778-22231993419C}"/>
                </a:ext>
              </a:extLst>
            </p:cNvPr>
            <p:cNvSpPr txBox="1">
              <a:spLocks/>
            </p:cNvSpPr>
            <p:nvPr/>
          </p:nvSpPr>
          <p:spPr>
            <a:xfrm>
              <a:off x="0" y="854274"/>
              <a:ext cx="1043608" cy="48649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Ярославская </a:t>
              </a:r>
            </a:p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область</a:t>
              </a:r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6462" y="161391"/>
              <a:ext cx="790684" cy="692883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5536" y="395537"/>
              <a:ext cx="288032" cy="288032"/>
            </a:xfrm>
            <a:prstGeom prst="rect">
              <a:avLst/>
            </a:prstGeom>
          </p:spPr>
        </p:pic>
      </p:grpSp>
      <p:pic>
        <p:nvPicPr>
          <p:cNvPr id="8" name="Рисунок 1"/>
          <p:cNvPicPr>
            <a:picLocks noGrp="1" noChangeAspect="1"/>
          </p:cNvPicPr>
          <p:nvPr>
            <p:ph idx="1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424164"/>
            <a:ext cx="8120256" cy="6090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6417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632848" cy="99412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</a:rPr>
              <a:t>Финансово-экономические механизмы  проекта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9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51" y="1745432"/>
            <a:ext cx="9089010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0" y="13381"/>
            <a:ext cx="1043608" cy="1179377"/>
            <a:chOff x="0" y="161391"/>
            <a:chExt cx="1043608" cy="1179377"/>
          </a:xfrm>
        </p:grpSpPr>
        <p:sp>
          <p:nvSpPr>
            <p:cNvPr id="6" name="Заголовок 1">
              <a:extLst>
                <a:ext uri="{FF2B5EF4-FFF2-40B4-BE49-F238E27FC236}">
                  <a16:creationId xmlns:a16="http://schemas.microsoft.com/office/drawing/2014/main" xmlns="" id="{8B713705-5AE7-47F0-A778-22231993419C}"/>
                </a:ext>
              </a:extLst>
            </p:cNvPr>
            <p:cNvSpPr txBox="1">
              <a:spLocks/>
            </p:cNvSpPr>
            <p:nvPr/>
          </p:nvSpPr>
          <p:spPr>
            <a:xfrm>
              <a:off x="0" y="854274"/>
              <a:ext cx="1043608" cy="48649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Ярославская </a:t>
              </a:r>
            </a:p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область</a:t>
              </a:r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6462" y="161391"/>
              <a:ext cx="790684" cy="692883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5536" y="395537"/>
              <a:ext cx="288032" cy="2880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1488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altLang="ru-RU" sz="2400" b="1" dirty="0">
                <a:solidFill>
                  <a:srgbClr val="0070C0"/>
                </a:solidFill>
              </a:rPr>
              <a:t>Механизм</a:t>
            </a:r>
            <a:r>
              <a:rPr lang="ru-RU" altLang="ru-RU" b="1" i="1" dirty="0">
                <a:solidFill>
                  <a:schemeClr val="bg1"/>
                </a:solidFill>
              </a:rPr>
              <a:t> </a:t>
            </a:r>
            <a:r>
              <a:rPr lang="ru-RU" altLang="ru-RU" sz="2400" b="1" dirty="0">
                <a:solidFill>
                  <a:srgbClr val="0070C0"/>
                </a:solidFill>
              </a:rPr>
              <a:t>персонифицированного финансирования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5" name="Рисунок 1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2926" y="1052736"/>
            <a:ext cx="8041074" cy="5589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Группа 5"/>
          <p:cNvGrpSpPr/>
          <p:nvPr/>
        </p:nvGrpSpPr>
        <p:grpSpPr>
          <a:xfrm>
            <a:off x="0" y="13381"/>
            <a:ext cx="1043608" cy="1179377"/>
            <a:chOff x="0" y="161391"/>
            <a:chExt cx="1043608" cy="1179377"/>
          </a:xfrm>
        </p:grpSpPr>
        <p:sp>
          <p:nvSpPr>
            <p:cNvPr id="7" name="Заголовок 1">
              <a:extLst>
                <a:ext uri="{FF2B5EF4-FFF2-40B4-BE49-F238E27FC236}">
                  <a16:creationId xmlns:a16="http://schemas.microsoft.com/office/drawing/2014/main" xmlns="" id="{8B713705-5AE7-47F0-A778-22231993419C}"/>
                </a:ext>
              </a:extLst>
            </p:cNvPr>
            <p:cNvSpPr txBox="1">
              <a:spLocks/>
            </p:cNvSpPr>
            <p:nvPr/>
          </p:nvSpPr>
          <p:spPr>
            <a:xfrm>
              <a:off x="0" y="854274"/>
              <a:ext cx="1043608" cy="48649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Ярославская </a:t>
              </a:r>
            </a:p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область</a:t>
              </a:r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6462" y="161391"/>
              <a:ext cx="790684" cy="692883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5536" y="395537"/>
              <a:ext cx="288032" cy="2880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10136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0"/>
            <a:ext cx="8064896" cy="1196752"/>
          </a:xfrm>
        </p:spPr>
        <p:txBody>
          <a:bodyPr>
            <a:noAutofit/>
          </a:bodyPr>
          <a:lstStyle/>
          <a:p>
            <a:pPr algn="ctr"/>
            <a:r>
              <a:rPr lang="ru-RU" sz="2200" b="1" dirty="0">
                <a:solidFill>
                  <a:srgbClr val="0070C0"/>
                </a:solidFill>
              </a:rPr>
              <a:t>Единый информационный портал по дополнительным общеобразовательным программам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0" y="161391"/>
            <a:ext cx="1043608" cy="1179377"/>
            <a:chOff x="0" y="161391"/>
            <a:chExt cx="1043608" cy="1179377"/>
          </a:xfrm>
        </p:grpSpPr>
        <p:sp>
          <p:nvSpPr>
            <p:cNvPr id="5" name="Заголовок 1">
              <a:extLst>
                <a:ext uri="{FF2B5EF4-FFF2-40B4-BE49-F238E27FC236}">
                  <a16:creationId xmlns:a16="http://schemas.microsoft.com/office/drawing/2014/main" xmlns="" id="{8B713705-5AE7-47F0-A778-22231993419C}"/>
                </a:ext>
              </a:extLst>
            </p:cNvPr>
            <p:cNvSpPr txBox="1">
              <a:spLocks/>
            </p:cNvSpPr>
            <p:nvPr/>
          </p:nvSpPr>
          <p:spPr>
            <a:xfrm>
              <a:off x="0" y="854274"/>
              <a:ext cx="1043608" cy="48649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Ярославская </a:t>
              </a:r>
            </a:p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область</a:t>
              </a:r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6462" y="161391"/>
              <a:ext cx="790684" cy="692883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5536" y="395537"/>
              <a:ext cx="288032" cy="288032"/>
            </a:xfrm>
            <a:prstGeom prst="rect">
              <a:avLst/>
            </a:prstGeom>
          </p:spPr>
        </p:pic>
      </p:grp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1700808"/>
            <a:ext cx="8011648" cy="4241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9605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7624" y="1628800"/>
            <a:ext cx="7560839" cy="4536504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0" y="161391"/>
            <a:ext cx="1043608" cy="1179377"/>
            <a:chOff x="0" y="161391"/>
            <a:chExt cx="1043608" cy="1179377"/>
          </a:xfrm>
        </p:grpSpPr>
        <p:sp>
          <p:nvSpPr>
            <p:cNvPr id="6" name="Заголовок 1">
              <a:extLst>
                <a:ext uri="{FF2B5EF4-FFF2-40B4-BE49-F238E27FC236}">
                  <a16:creationId xmlns:a16="http://schemas.microsoft.com/office/drawing/2014/main" xmlns="" id="{8B713705-5AE7-47F0-A778-22231993419C}"/>
                </a:ext>
              </a:extLst>
            </p:cNvPr>
            <p:cNvSpPr txBox="1">
              <a:spLocks/>
            </p:cNvSpPr>
            <p:nvPr/>
          </p:nvSpPr>
          <p:spPr>
            <a:xfrm>
              <a:off x="0" y="854274"/>
              <a:ext cx="1043608" cy="48649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Ярославская </a:t>
              </a:r>
            </a:p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область</a:t>
              </a:r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6462" y="161391"/>
              <a:ext cx="790684" cy="692883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5536" y="395537"/>
              <a:ext cx="288032" cy="288032"/>
            </a:xfrm>
            <a:prstGeom prst="rect">
              <a:avLst/>
            </a:prstGeom>
          </p:spPr>
        </p:pic>
      </p:grp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043608" y="290126"/>
            <a:ext cx="8100392" cy="1338674"/>
          </a:xfrm>
        </p:spPr>
        <p:txBody>
          <a:bodyPr>
            <a:normAutofit/>
          </a:bodyPr>
          <a:lstStyle/>
          <a:p>
            <a:pPr algn="ctr"/>
            <a:r>
              <a:rPr lang="ru-RU" sz="2200" b="1" dirty="0">
                <a:solidFill>
                  <a:srgbClr val="0070C0"/>
                </a:solidFill>
              </a:rPr>
              <a:t>Региональный общедоступный навигатор ДОД</a:t>
            </a:r>
          </a:p>
        </p:txBody>
      </p:sp>
    </p:spTree>
    <p:extLst>
      <p:ext uri="{BB962C8B-B14F-4D97-AF65-F5344CB8AC3E}">
        <p14:creationId xmlns:p14="http://schemas.microsoft.com/office/powerpoint/2010/main" val="2909674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0"/>
            <a:ext cx="8172400" cy="1052736"/>
          </a:xfrm>
        </p:spPr>
        <p:txBody>
          <a:bodyPr>
            <a:noAutofit/>
          </a:bodyPr>
          <a:lstStyle/>
          <a:p>
            <a:r>
              <a:rPr lang="ru-RU" sz="2200" b="1" dirty="0">
                <a:solidFill>
                  <a:srgbClr val="0070C0"/>
                </a:solidFill>
              </a:rPr>
              <a:t>Какие организации можно посещать с использованием сертификата?</a:t>
            </a:r>
          </a:p>
        </p:txBody>
      </p:sp>
      <p:pic>
        <p:nvPicPr>
          <p:cNvPr id="5" name="Рисунок 2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2680" y="1140115"/>
            <a:ext cx="8081320" cy="5025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Группа 9"/>
          <p:cNvGrpSpPr>
            <a:grpSpLocks/>
          </p:cNvGrpSpPr>
          <p:nvPr/>
        </p:nvGrpSpPr>
        <p:grpSpPr bwMode="auto">
          <a:xfrm>
            <a:off x="45491" y="87313"/>
            <a:ext cx="971550" cy="1011237"/>
            <a:chOff x="0" y="161391"/>
            <a:chExt cx="1043608" cy="1179377"/>
          </a:xfrm>
        </p:grpSpPr>
        <p:sp>
          <p:nvSpPr>
            <p:cNvPr id="7" name="Заголовок 1"/>
            <p:cNvSpPr txBox="1">
              <a:spLocks/>
            </p:cNvSpPr>
            <p:nvPr/>
          </p:nvSpPr>
          <p:spPr bwMode="auto">
            <a:xfrm>
              <a:off x="0" y="854274"/>
              <a:ext cx="1043608" cy="4864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sz="60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Ярославская </a:t>
              </a:r>
            </a:p>
            <a:p>
              <a:pPr algn="ctr" eaLnBrk="1" hangingPunct="1"/>
              <a:r>
                <a:rPr lang="ru-RU" altLang="ru-RU" sz="60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область</a:t>
              </a:r>
            </a:p>
          </p:txBody>
        </p:sp>
        <p:pic>
          <p:nvPicPr>
            <p:cNvPr id="8" name="Рисунок 14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462" y="161391"/>
              <a:ext cx="790684" cy="6928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Рисунок 15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395537"/>
              <a:ext cx="288032" cy="288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3231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Рисунок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49363" y="985838"/>
            <a:ext cx="56832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Заголовок 1"/>
          <p:cNvSpPr txBox="1">
            <a:spLocks/>
          </p:cNvSpPr>
          <p:nvPr/>
        </p:nvSpPr>
        <p:spPr bwMode="auto">
          <a:xfrm>
            <a:off x="1143000" y="1498600"/>
            <a:ext cx="782638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60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Ярославская область</a:t>
            </a:r>
          </a:p>
        </p:txBody>
      </p:sp>
      <p:sp>
        <p:nvSpPr>
          <p:cNvPr id="24580" name="Подзаголовок 2"/>
          <p:cNvSpPr txBox="1">
            <a:spLocks/>
          </p:cNvSpPr>
          <p:nvPr/>
        </p:nvSpPr>
        <p:spPr bwMode="auto">
          <a:xfrm>
            <a:off x="1139825" y="5643563"/>
            <a:ext cx="777875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fld id="{C9F548DF-292A-4B1F-9B9C-BDFC0835F980}" type="slidenum">
              <a:rPr lang="ru-RU" altLang="ru-RU" sz="90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ctr" eaLnBrk="1" hangingPunct="1">
                <a:buFont typeface="Arial" panose="020B0604020202020204" pitchFamily="34" charset="0"/>
                <a:buNone/>
              </a:pPr>
              <a:t>9</a:t>
            </a:fld>
            <a:endParaRPr lang="ru-RU" altLang="ru-RU" sz="90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Содержимое 2">
            <a:extLst/>
          </p:cNvPr>
          <p:cNvSpPr txBox="1">
            <a:spLocks/>
          </p:cNvSpPr>
          <p:nvPr/>
        </p:nvSpPr>
        <p:spPr>
          <a:xfrm>
            <a:off x="2141538" y="1862138"/>
            <a:ext cx="5454650" cy="3781425"/>
          </a:xfrm>
          <a:prstGeom prst="rect">
            <a:avLst/>
          </a:prstGeom>
        </p:spPr>
        <p:txBody>
          <a:bodyPr lIns="68580" tIns="34290" rIns="68580" bIns="34290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endParaRPr lang="ru-RU" sz="1650" dirty="0">
              <a:solidFill>
                <a:prstClr val="black"/>
              </a:solidFill>
            </a:endParaRPr>
          </a:p>
        </p:txBody>
      </p:sp>
      <p:sp>
        <p:nvSpPr>
          <p:cNvPr id="24582" name="Содержимое 2"/>
          <p:cNvSpPr txBox="1">
            <a:spLocks/>
          </p:cNvSpPr>
          <p:nvPr/>
        </p:nvSpPr>
        <p:spPr bwMode="auto">
          <a:xfrm>
            <a:off x="2141538" y="985838"/>
            <a:ext cx="5454650" cy="73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ru-RU" altLang="ru-RU" sz="1800">
              <a:solidFill>
                <a:srgbClr val="1C75BC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2038" y="222250"/>
            <a:ext cx="7993062" cy="568325"/>
          </a:xfrm>
          <a:ln>
            <a:solidFill>
              <a:schemeClr val="bg1"/>
            </a:solidFill>
          </a:ln>
        </p:spPr>
        <p:txBody>
          <a:bodyPr/>
          <a:lstStyle/>
          <a:p>
            <a:pPr algn="ctr"/>
            <a:r>
              <a:rPr lang="ru-RU" altLang="ru-RU" sz="1500" b="1">
                <a:solidFill>
                  <a:srgbClr val="0070C0"/>
                </a:solidFill>
              </a:rPr>
              <a:t>Распределение программ по реестрам </a:t>
            </a:r>
            <a:r>
              <a:rPr lang="en-US" altLang="ru-RU" sz="1500" b="1">
                <a:solidFill>
                  <a:srgbClr val="0070C0"/>
                </a:solidFill>
              </a:rPr>
              <a:t/>
            </a:r>
            <a:br>
              <a:rPr lang="en-US" altLang="ru-RU" sz="1500" b="1">
                <a:solidFill>
                  <a:srgbClr val="0070C0"/>
                </a:solidFill>
              </a:rPr>
            </a:br>
            <a:r>
              <a:rPr lang="ru-RU" altLang="ru-RU" sz="1500" b="1">
                <a:solidFill>
                  <a:srgbClr val="0070C0"/>
                </a:solidFill>
              </a:rPr>
              <a:t>(ответственные МРГ, специалисты МОЦ)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2038" y="717551"/>
            <a:ext cx="7993062" cy="4160838"/>
          </a:xfrm>
        </p:spPr>
        <p:txBody>
          <a:bodyPr rtlCol="0">
            <a:normAutofit fontScale="85000" lnSpcReduction="20000"/>
          </a:bodyPr>
          <a:lstStyle/>
          <a:p>
            <a:pPr marL="0" lvl="1" indent="0" algn="just" fontAlgn="auto">
              <a:spcAft>
                <a:spcPts val="0"/>
              </a:spcAft>
              <a:buClr>
                <a:srgbClr val="1C75BC"/>
              </a:buClr>
              <a:buFont typeface="Arial" panose="020B0604020202020204" pitchFamily="34" charset="0"/>
              <a:buNone/>
              <a:defRPr/>
            </a:pPr>
            <a:r>
              <a:rPr lang="ru-RU" sz="217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Реестр бюджетных программ:</a:t>
            </a:r>
          </a:p>
          <a:p>
            <a:pPr marL="342900" lvl="3" algn="just" fontAlgn="auto">
              <a:spcAft>
                <a:spcPts val="0"/>
              </a:spcAft>
              <a:defRPr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реестр предпрофессиональных программ – база данных о ДОП в области искусств и(или) физической культуры и спорта, реализуемых образовательными организациями за счет бюджетных ассигнований;</a:t>
            </a:r>
          </a:p>
          <a:p>
            <a:pPr marL="342900" lvl="3" algn="just" fontAlgn="auto">
              <a:spcAft>
                <a:spcPts val="0"/>
              </a:spcAft>
              <a:defRPr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реестр значимых программ – база данных о ДОП, реализуемых образовательными организациями за счет бюджетных ассигнований, в установленном порядке признаваемых важными для социально-экономического развития Ярославской области или муниципального района;</a:t>
            </a:r>
          </a:p>
          <a:p>
            <a:pPr marL="342900" lvl="3" algn="just" fontAlgn="auto">
              <a:spcAft>
                <a:spcPts val="0"/>
              </a:spcAft>
              <a:defRPr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реестр общеразвивающих программ – база данных о ДОП, не вошедших в реестр значимых программ, в отношении которых принято решение о сохранении финансирования за счет бюджетных ассигнований, независимо от спроса со стороны населения муниципального района;</a:t>
            </a:r>
          </a:p>
          <a:p>
            <a:pPr marL="257175" lvl="2" indent="-257175" algn="just" fontAlgn="auto">
              <a:spcAft>
                <a:spcPts val="0"/>
              </a:spcAft>
              <a:buFontTx/>
              <a:buChar char="-"/>
              <a:defRPr/>
            </a:pPr>
            <a:r>
              <a:rPr lang="ru-RU" sz="1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900" b="1" kern="1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еестр сертифицированных программ:</a:t>
            </a:r>
          </a:p>
          <a:p>
            <a:pPr marL="333375" lvl="2" indent="-200025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900" b="1" kern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kern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база данных о ДОП, реализуемых негосударственными, государственными и муниципальными поставщиками образовательных услуг в рамках внебюджетной деятельности, формируемая в соответствии с правилами персонифицированного финансирования дополнительного образования детей в Ярославской области</a:t>
            </a:r>
            <a:endParaRPr lang="en-US" sz="1900" kern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3375" lvl="2" indent="-200025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900" b="1" kern="1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Реестр внебюджетных программ</a:t>
            </a:r>
            <a:endParaRPr lang="ru-RU" sz="19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4585" name="Группа 9"/>
          <p:cNvGrpSpPr>
            <a:grpSpLocks/>
          </p:cNvGrpSpPr>
          <p:nvPr/>
        </p:nvGrpSpPr>
        <p:grpSpPr bwMode="auto">
          <a:xfrm>
            <a:off x="45491" y="87313"/>
            <a:ext cx="971550" cy="1011237"/>
            <a:chOff x="0" y="161391"/>
            <a:chExt cx="1043608" cy="1179377"/>
          </a:xfrm>
        </p:grpSpPr>
        <p:sp>
          <p:nvSpPr>
            <p:cNvPr id="24592" name="Заголовок 1"/>
            <p:cNvSpPr txBox="1">
              <a:spLocks/>
            </p:cNvSpPr>
            <p:nvPr/>
          </p:nvSpPr>
          <p:spPr bwMode="auto">
            <a:xfrm>
              <a:off x="0" y="854274"/>
              <a:ext cx="1043608" cy="4864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sz="60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Ярославская </a:t>
              </a:r>
            </a:p>
            <a:p>
              <a:pPr algn="ctr" eaLnBrk="1" hangingPunct="1"/>
              <a:r>
                <a:rPr lang="ru-RU" altLang="ru-RU" sz="60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область</a:t>
              </a:r>
            </a:p>
          </p:txBody>
        </p:sp>
        <p:pic>
          <p:nvPicPr>
            <p:cNvPr id="24593" name="Рисунок 14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462" y="161391"/>
              <a:ext cx="790684" cy="6928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94" name="Рисунок 15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395537"/>
              <a:ext cx="288032" cy="288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4586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50013" y="4878388"/>
            <a:ext cx="2516187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3533" y="4991306"/>
            <a:ext cx="1408324" cy="131801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8" name="Рисунок 5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1175" y="5186363"/>
            <a:ext cx="566738" cy="133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9" name="Рисунок 6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87177" y="4968874"/>
            <a:ext cx="620713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0" name="Рисунок 17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5213" y="4737100"/>
            <a:ext cx="1585912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773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2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Тема1" id="{6F49190B-A57E-4DE0-AEC8-E448FE3255F8}" vid="{1DE69902-C416-4139-8FB7-534032D195D2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4350</TotalTime>
  <Words>945</Words>
  <Application>Microsoft Office PowerPoint</Application>
  <PresentationFormat>Экран (4:3)</PresentationFormat>
  <Paragraphs>189</Paragraphs>
  <Slides>26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Тема1</vt:lpstr>
      <vt:lpstr>Презентация PowerPoint</vt:lpstr>
      <vt:lpstr>Презентация PowerPoint</vt:lpstr>
      <vt:lpstr>Презентация PowerPoint</vt:lpstr>
      <vt:lpstr>Финансово-экономические механизмы  проекта </vt:lpstr>
      <vt:lpstr>Механизм персонифицированного финансирования</vt:lpstr>
      <vt:lpstr>Единый информационный портал по дополнительным общеобразовательным программам</vt:lpstr>
      <vt:lpstr>Региональный общедоступный навигатор ДОД</vt:lpstr>
      <vt:lpstr>Какие организации можно посещать с использованием сертификата?</vt:lpstr>
      <vt:lpstr>Распределение программ по реестрам  (ответственные МРГ, специалисты МОЦ)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Часто задаваемые вопросы от родителей при получении сертификата ДО и ответы на них</vt:lpstr>
      <vt:lpstr>Часто задаваемые вопросы от родителей при получении сертификата ДО и ответы на них</vt:lpstr>
      <vt:lpstr>Часто задаваемые вопросы от родителей при получении сертификата ДО и ответы на них</vt:lpstr>
      <vt:lpstr>Часто задаваемые вопросы от родителей при получении сертификата ДО и ответы на них</vt:lpstr>
      <vt:lpstr>Часто задаваемые вопросы от родителей при получении сертификата ДО и ответы на них</vt:lpstr>
      <vt:lpstr>Личный кабинет ребенка</vt:lpstr>
      <vt:lpstr>Личный кабинет ребенка</vt:lpstr>
      <vt:lpstr>Контакты с муниципальным опорным центром г. Ярославль</vt:lpstr>
      <vt:lpstr>Презентация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Приоритетный проект в  субъекте Российской Федерации</dc:title>
  <dc:creator>user</dc:creator>
  <cp:lastModifiedBy>Воспитатель</cp:lastModifiedBy>
  <cp:revision>98</cp:revision>
  <cp:lastPrinted>2018-11-27T09:31:24Z</cp:lastPrinted>
  <dcterms:created xsi:type="dcterms:W3CDTF">2017-10-16T07:43:36Z</dcterms:created>
  <dcterms:modified xsi:type="dcterms:W3CDTF">2019-04-02T15:36:37Z</dcterms:modified>
</cp:coreProperties>
</file>