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E0B0BA-2754-4E55-905C-378186F3D42A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7C053F-462E-4E80-8C12-F27F3E289F8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39652" y="692697"/>
            <a:ext cx="6264696" cy="648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Мастер – класс для родителей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 descr="Артикуляционная гимнастика - упражнения для тренировки органов артикуляции (губ, языка, нижней челюсти), необходимые для правиль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77333" y="1484784"/>
            <a:ext cx="7789334" cy="383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9992" y="4725499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Учитель-логопед: </a:t>
            </a:r>
            <a:r>
              <a:rPr lang="ru-RU" sz="2000" dirty="0" err="1" smtClean="0"/>
              <a:t>Насибулина</a:t>
            </a:r>
            <a:r>
              <a:rPr lang="ru-RU" sz="2000" dirty="0" smtClean="0"/>
              <a:t> А.К.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«Трубочка» </a:t>
            </a:r>
            <a:r>
              <a:rPr lang="ru-RU" sz="2700" i="1" dirty="0" smtClean="0"/>
              <a:t>- </a:t>
            </a:r>
            <a:r>
              <a:rPr lang="ru-RU" sz="2700" dirty="0" smtClean="0"/>
              <a:t>сомкнутые губы слегка вытянуть вперёд. Коренные зубы сомкнуты, нижняя челюсть неподвижна</a:t>
            </a:r>
            <a:endParaRPr lang="ru-RU" sz="2700" dirty="0"/>
          </a:p>
        </p:txBody>
      </p:sp>
      <p:pic>
        <p:nvPicPr>
          <p:cNvPr id="4" name="Содержимое 3" descr="http://www.studfiles.ru/html/2706/542/html_wR4jJnwbwc.TEmr/htmlconvd-Zz1TdN_html_443f550e.jpg"/>
          <p:cNvPicPr>
            <a:picLocks noGrp="1"/>
          </p:cNvPicPr>
          <p:nvPr>
            <p:ph idx="1"/>
          </p:nvPr>
        </p:nvPicPr>
        <p:blipFill>
          <a:blip r:embed="rId2" cstate="print"/>
          <a:srcRect b="9791"/>
          <a:stretch>
            <a:fillRect/>
          </a:stretch>
        </p:blipFill>
        <p:spPr bwMode="auto">
          <a:xfrm>
            <a:off x="1187624" y="2564904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h237.mskobr.ru/images/l_c81c20bc.jpg"/>
          <p:cNvPicPr/>
          <p:nvPr/>
        </p:nvPicPr>
        <p:blipFill>
          <a:blip r:embed="rId3" cstate="print"/>
          <a:srcRect l="12733" t="12602" r="17847" b="12153"/>
          <a:stretch>
            <a:fillRect/>
          </a:stretch>
        </p:blipFill>
        <p:spPr bwMode="auto">
          <a:xfrm>
            <a:off x="5148064" y="2658533"/>
            <a:ext cx="2808312" cy="23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«Хоботок»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700" dirty="0" smtClean="0"/>
              <a:t>- вытянуть  губы с маленьким отверстием вперёд. Удерживать в таком положении под счёт до 7-8.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s://ds02.infourok.ru/uploads/ex/0ba4/00049f83-0e03d3e0/hello_html_1adc00f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wixstatic.com/media/f4aa07_8534bfe84bd0482e9a1e18abda92f062.jpg_256"/>
          <p:cNvPicPr/>
          <p:nvPr/>
        </p:nvPicPr>
        <p:blipFill>
          <a:blip r:embed="rId3" cstate="print"/>
          <a:srcRect l="30995" t="50347" r="25029"/>
          <a:stretch>
            <a:fillRect/>
          </a:stretch>
        </p:blipFill>
        <p:spPr bwMode="auto">
          <a:xfrm>
            <a:off x="5148064" y="2924944"/>
            <a:ext cx="2880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«Блинчик»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немного приоткрыть рот, </a:t>
            </a:r>
            <a:br>
              <a:rPr lang="ru-RU" sz="2700" dirty="0" smtClean="0"/>
            </a:br>
            <a:r>
              <a:rPr lang="ru-RU" sz="2700" dirty="0" smtClean="0"/>
              <a:t>спокойно положить язык на нижнюю губу. Удерживать широкий язык в спокойном положении при открытом рте под счёт до 7-8.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2.bp.blogspot.com/_VUk4hWsgvOg/TLm3xIOpjSI/AAAAAAAAACw/uEXG-meWLas/s1600/%D0%B1%D0%BB%D0%B8%D0%BD%D1%87%D0%B8%D0%BA.jpg"/>
          <p:cNvPicPr>
            <a:picLocks noGrp="1"/>
          </p:cNvPicPr>
          <p:nvPr>
            <p:ph idx="1"/>
          </p:nvPr>
        </p:nvPicPr>
        <p:blipFill>
          <a:blip r:embed="rId2" cstate="print"/>
          <a:srcRect l="3274" t="24806" b="22346"/>
          <a:stretch>
            <a:fillRect/>
          </a:stretch>
        </p:blipFill>
        <p:spPr bwMode="auto">
          <a:xfrm>
            <a:off x="971600" y="2987108"/>
            <a:ext cx="3096344" cy="238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ytimg.com/vi/KOUc9TVIb6Y/maxresdefault.jpg"/>
          <p:cNvPicPr/>
          <p:nvPr/>
        </p:nvPicPr>
        <p:blipFill>
          <a:blip r:embed="rId3" cstate="print"/>
          <a:srcRect l="12939" r="12384"/>
          <a:stretch>
            <a:fillRect/>
          </a:stretch>
        </p:blipFill>
        <p:spPr bwMode="auto">
          <a:xfrm>
            <a:off x="5148064" y="314096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«Лопаточка» </a:t>
            </a:r>
            <a:r>
              <a:rPr lang="ru-RU" sz="2700" dirty="0" smtClean="0"/>
              <a:t>- высунуть широкий кончик языка между верхними и нижними зубами, не прикусывая.  Удерживать широкий язык в спокойном положении и при открытом рте под счёт до 7-8.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mdoy23.caduk.ru/images/p90_clip_image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1800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s1.ppt4web.ru/images/3258/53261/640/img4.jpg"/>
          <p:cNvPicPr/>
          <p:nvPr/>
        </p:nvPicPr>
        <p:blipFill>
          <a:blip r:embed="rId3" cstate="print"/>
          <a:srcRect l="3961" t="18450" r="65634" b="48643"/>
          <a:stretch>
            <a:fillRect/>
          </a:stretch>
        </p:blipFill>
        <p:spPr bwMode="auto">
          <a:xfrm>
            <a:off x="4499992" y="2924944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«Иголочка»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2700" dirty="0" smtClean="0"/>
              <a:t>округлый кончик языка слегка высунуть вперёд изо рта, не прикусывая.  Следить, чтобы кончик языка не отклонялся. Удерживать в таком положении под счёт до 7-8.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www.logopat.ru/wp-content/uploads/2013/03/lopatochka_igolochka.jpg"/>
          <p:cNvPicPr>
            <a:picLocks noGrp="1"/>
          </p:cNvPicPr>
          <p:nvPr>
            <p:ph idx="1"/>
          </p:nvPr>
        </p:nvPicPr>
        <p:blipFill>
          <a:blip r:embed="rId2" cstate="print"/>
          <a:srcRect l="44632" t="40856"/>
          <a:stretch>
            <a:fillRect/>
          </a:stretch>
        </p:blipFill>
        <p:spPr bwMode="auto">
          <a:xfrm>
            <a:off x="899592" y="2636912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usana.ru/files/514/573/17.jpg"/>
          <p:cNvPicPr/>
          <p:nvPr/>
        </p:nvPicPr>
        <p:blipFill>
          <a:blip r:embed="rId3" cstate="print"/>
          <a:srcRect l="1667" t="35539" r="56933" b="2887"/>
          <a:stretch>
            <a:fillRect/>
          </a:stretch>
        </p:blipFill>
        <p:spPr bwMode="auto">
          <a:xfrm>
            <a:off x="5004048" y="2996952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«Месим тесто 1»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положить широкий язык между губами и «пошлёпать» его «</a:t>
            </a:r>
            <a:r>
              <a:rPr lang="ru-RU" sz="2700" dirty="0" err="1" smtClean="0"/>
              <a:t>пя-пя-пя</a:t>
            </a:r>
            <a:r>
              <a:rPr lang="ru-RU" sz="2700" dirty="0" smtClean="0"/>
              <a:t>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4.bp.blogspot.com/_VUk4hWsgvOg/TLm3fd4SnnI/AAAAAAAAACs/-VRJIpKMj8Q/s1600/%D0%BC%D0%B5%D1%81%D0%B8%D0%BC+%D1%82%D0%B5%D1%81%D1%82%D0%BE.jpg"/>
          <p:cNvPicPr>
            <a:picLocks noGrp="1"/>
          </p:cNvPicPr>
          <p:nvPr>
            <p:ph idx="1"/>
          </p:nvPr>
        </p:nvPicPr>
        <p:blipFill>
          <a:blip r:embed="rId2" cstate="print"/>
          <a:srcRect l="3531" t="19968" r="1914" b="21934"/>
          <a:stretch>
            <a:fillRect/>
          </a:stretch>
        </p:blipFill>
        <p:spPr bwMode="auto">
          <a:xfrm>
            <a:off x="1043608" y="2466467"/>
            <a:ext cx="2880320" cy="25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ndia.ru/text/78/247/images/image001_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«Месим тесто 2»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немного приоткрыть рот, спокойно положить язык на нижние передние зубы, и покусывая его зубами, произносить «та-та-та». Удерживать широкий язык в спокойном положении и при открытом рте под счёт до 7-8.</a:t>
            </a:r>
            <a:endParaRPr lang="ru-RU" sz="3200" dirty="0"/>
          </a:p>
        </p:txBody>
      </p:sp>
      <p:pic>
        <p:nvPicPr>
          <p:cNvPr id="4" name="Содержимое 3" descr="https://ds02.infourok.ru/uploads/ex/06de/0006e4ad-6c562fec/hello_html_535c0ff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708920"/>
            <a:ext cx="252028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ytimg.com/vi/FC14j2mbdbc/maxresdefault.jpg"/>
          <p:cNvPicPr/>
          <p:nvPr/>
        </p:nvPicPr>
        <p:blipFill>
          <a:blip r:embed="rId3" cstate="print"/>
          <a:srcRect l="12654" r="12669"/>
          <a:stretch>
            <a:fillRect/>
          </a:stretch>
        </p:blipFill>
        <p:spPr bwMode="auto">
          <a:xfrm>
            <a:off x="5076056" y="2924944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«Часики»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улыбнуться, приоткрыть рот, обнажив зубы. Узкий язык просунуть между зубами. Поворачивать вправо и влево к уголкам губ.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cs629408.vk.me/v629408207/15027/hTyVIn1Qemg.jpg"/>
          <p:cNvPicPr>
            <a:picLocks noGrp="1"/>
          </p:cNvPicPr>
          <p:nvPr>
            <p:ph idx="1"/>
          </p:nvPr>
        </p:nvPicPr>
        <p:blipFill>
          <a:blip r:embed="rId2" cstate="print"/>
          <a:srcRect l="15998" t="10907" r="15643" b="28958"/>
          <a:stretch>
            <a:fillRect/>
          </a:stretch>
        </p:blipFill>
        <p:spPr bwMode="auto">
          <a:xfrm>
            <a:off x="251521" y="2204864"/>
            <a:ext cx="23762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.youtube.com/vi/ZH8xpj3oBXI/hqdefault.jpg"/>
          <p:cNvPicPr/>
          <p:nvPr/>
        </p:nvPicPr>
        <p:blipFill>
          <a:blip r:embed="rId3" cstate="print"/>
          <a:srcRect l="13119" t="12105" r="15971" b="13781"/>
          <a:stretch>
            <a:fillRect/>
          </a:stretch>
        </p:blipFill>
        <p:spPr bwMode="auto">
          <a:xfrm>
            <a:off x="3059832" y="2795005"/>
            <a:ext cx="2205376" cy="22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zZJydK2Qx20/hqdefault.jpg"/>
          <p:cNvPicPr/>
          <p:nvPr/>
        </p:nvPicPr>
        <p:blipFill>
          <a:blip r:embed="rId4" cstate="print"/>
          <a:srcRect l="13119" t="12599" r="22672" b="12546"/>
          <a:stretch>
            <a:fillRect/>
          </a:stretch>
        </p:blipFill>
        <p:spPr bwMode="auto">
          <a:xfrm>
            <a:off x="5868144" y="2794922"/>
            <a:ext cx="2232248" cy="22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«Качели»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прикасаться кончиком языка к основаниям то верхних, то нижних резцов. Рот приоткрыт. Нижняя челюсть неподвижна.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psiholik.ru/rekomendacii-po-provedeniyu-uprajnenij-artikulyacionnoj-gimnas-v2/916964_html_m3cc98ac4.png"/>
          <p:cNvPicPr>
            <a:picLocks noGrp="1"/>
          </p:cNvPicPr>
          <p:nvPr>
            <p:ph idx="1"/>
          </p:nvPr>
        </p:nvPicPr>
        <p:blipFill>
          <a:blip r:embed="rId2" cstate="print"/>
          <a:srcRect l="4955" t="2567" b="6981"/>
          <a:stretch>
            <a:fillRect/>
          </a:stretch>
        </p:blipFill>
        <p:spPr bwMode="auto">
          <a:xfrm>
            <a:off x="395536" y="2636912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s/doshkolnoe-obrazovanie/Artikuljatsionnaja-gimnastika/0013-013-Artikuljatsionnoe-uprazhnenie-Kacheli.jpg"/>
          <p:cNvPicPr/>
          <p:nvPr/>
        </p:nvPicPr>
        <p:blipFill>
          <a:blip r:embed="rId3" cstate="print"/>
          <a:srcRect l="8268" t="23384" r="55049" b="39932"/>
          <a:stretch>
            <a:fillRect/>
          </a:stretch>
        </p:blipFill>
        <p:spPr bwMode="auto">
          <a:xfrm>
            <a:off x="3203848" y="2806700"/>
            <a:ext cx="2232248" cy="24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datas/doshkolnoe-obrazovanie/Artikuljatsionnaja-gimnastika/0013-013-Artikuljatsionnoe-uprazhnenie-Kacheli.jpg"/>
          <p:cNvPicPr/>
          <p:nvPr/>
        </p:nvPicPr>
        <p:blipFill>
          <a:blip r:embed="rId3" cstate="print"/>
          <a:srcRect l="62500" t="25855" r="16562" b="47339"/>
          <a:stretch>
            <a:fillRect/>
          </a:stretch>
        </p:blipFill>
        <p:spPr bwMode="auto">
          <a:xfrm>
            <a:off x="6012160" y="2806700"/>
            <a:ext cx="2376264" cy="24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«Вкусное варенье»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слегка приоткрыть рот, и широким передним краем языка облизать верхнюю губу, делая движения языком сверху вниз по кругу (но не из стороны в сторону).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ddu347.minsk.edu.by/ru/sm_full.aspx?guid=602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m-zhenshini.ru/images/articles/Articulating_gymnastics/13.jpg"/>
          <p:cNvPicPr/>
          <p:nvPr/>
        </p:nvPicPr>
        <p:blipFill>
          <a:blip r:embed="rId3" cstate="print"/>
          <a:srcRect l="11204" t="12903" r="9780" b="7258"/>
          <a:stretch>
            <a:fillRect/>
          </a:stretch>
        </p:blipFill>
        <p:spPr bwMode="auto">
          <a:xfrm>
            <a:off x="5004048" y="2735382"/>
            <a:ext cx="2664296" cy="27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Речевые нарушения говорящих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916832"/>
            <a:ext cx="3672000" cy="3060000"/>
          </a:xfrm>
          <a:prstGeom prst="roundRect">
            <a:avLst>
              <a:gd name="adj" fmla="val 23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Нарушение произношения звуков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916832"/>
            <a:ext cx="3672000" cy="30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Общее</a:t>
            </a:r>
          </a:p>
          <a:p>
            <a:pPr algn="ctr"/>
            <a:r>
              <a:rPr lang="ru-RU" sz="3200" b="1" dirty="0"/>
              <a:t>н</a:t>
            </a:r>
            <a:r>
              <a:rPr lang="ru-RU" sz="3200" b="1" dirty="0" smtClean="0"/>
              <a:t>едоразвитие </a:t>
            </a:r>
            <a:endParaRPr lang="ru-RU" sz="3200" b="1" dirty="0"/>
          </a:p>
          <a:p>
            <a:pPr algn="ctr"/>
            <a:r>
              <a:rPr lang="ru-RU" sz="3200" b="1" dirty="0" smtClean="0"/>
              <a:t>речи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«Горка»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рот открыт. Кончик языка упирается в нижние резцы, спинка языка поднята вверх.  В таком положении язык удерживается до 5 секунд.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elena-chumakova-logo.narod.ru/olderfiles/1/05_upr_gorka.png"/>
          <p:cNvPicPr>
            <a:picLocks noGrp="1"/>
          </p:cNvPicPr>
          <p:nvPr>
            <p:ph idx="1"/>
          </p:nvPr>
        </p:nvPicPr>
        <p:blipFill>
          <a:blip r:embed="rId2" cstate="print"/>
          <a:srcRect l="66976" t="8333" r="1415" b="13000"/>
          <a:stretch>
            <a:fillRect/>
          </a:stretch>
        </p:blipFill>
        <p:spPr bwMode="auto">
          <a:xfrm>
            <a:off x="755576" y="2348880"/>
            <a:ext cx="27363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h237.mskobr.ru/images/image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«Грибок»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улыбнуться, показать зубы, приоткрыть рот и, прижав язык всей плоскостью к нёбу, широко открыть рот. (Язык будет напоминать тонкую шляпку грибка, а растянутая подъязычная  связка – его ножку).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://konspekta.net/poisk-ruru/baza2/201301565166.files/image005.jpg"/>
          <p:cNvPicPr>
            <a:picLocks noGrp="1"/>
          </p:cNvPicPr>
          <p:nvPr>
            <p:ph idx="1"/>
          </p:nvPr>
        </p:nvPicPr>
        <p:blipFill>
          <a:blip r:embed="rId2" cstate="print"/>
          <a:srcRect l="57299" t="12982" r="4453" b="15619"/>
          <a:stretch>
            <a:fillRect/>
          </a:stretch>
        </p:blipFill>
        <p:spPr bwMode="auto">
          <a:xfrm>
            <a:off x="1259633" y="2682489"/>
            <a:ext cx="2592288" cy="28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nspekta.net/poisk-ruru/baza2/201301565166.files/image005.jpg"/>
          <p:cNvPicPr/>
          <p:nvPr/>
        </p:nvPicPr>
        <p:blipFill>
          <a:blip r:embed="rId2" cstate="print"/>
          <a:srcRect l="3102" t="17850" r="50260" b="19067"/>
          <a:stretch>
            <a:fillRect/>
          </a:stretch>
        </p:blipFill>
        <p:spPr bwMode="auto">
          <a:xfrm>
            <a:off x="5004048" y="2763577"/>
            <a:ext cx="2376264" cy="253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«Гармошка»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/>
              <a:t>- рот раскрыт. Язык присосать к нёбу. Не отрывая язык от нёба, сильно оттягивать низ нижнюю челюсть.</a:t>
            </a:r>
            <a:br>
              <a:rPr lang="ru-RU" sz="2700" dirty="0" smtClean="0"/>
            </a:br>
            <a:endParaRPr lang="ru-RU" sz="3200" dirty="0"/>
          </a:p>
        </p:txBody>
      </p:sp>
      <p:pic>
        <p:nvPicPr>
          <p:cNvPr id="4" name="Содержимое 3" descr="http://mdoy.ru/upload/dou/414/untitled%20folder2/untitled%20folder1/untitled%20folder/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4656.vk.me/u58499290/video/l_a32b1d4b.jpg"/>
          <p:cNvPicPr/>
          <p:nvPr/>
        </p:nvPicPr>
        <p:blipFill>
          <a:blip r:embed="rId3" cstate="print"/>
          <a:srcRect l="14773" t="12593" r="15316" b="13278"/>
          <a:stretch>
            <a:fillRect/>
          </a:stretch>
        </p:blipFill>
        <p:spPr bwMode="auto">
          <a:xfrm>
            <a:off x="5292080" y="2348880"/>
            <a:ext cx="280831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«Лошадка» </a:t>
            </a:r>
            <a:r>
              <a:rPr lang="ru-RU" sz="2700" i="1" dirty="0" smtClean="0"/>
              <a:t>- </a:t>
            </a:r>
            <a:r>
              <a:rPr lang="ru-RU" sz="2700" dirty="0" smtClean="0"/>
              <a:t>присосать язык к нёбу, щёлкнуть им.</a:t>
            </a:r>
            <a:r>
              <a:rPr lang="ru-RU" sz="2700" i="1" dirty="0" smtClean="0"/>
              <a:t> </a:t>
            </a:r>
            <a:r>
              <a:rPr lang="ru-RU" sz="2700" dirty="0" smtClean="0"/>
              <a:t>Цокать медленно и сильно, тянуть подъязычную связку. Нижняя челюсть неподвижна.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ttps://ds02.infourok.ru/uploads/ex/07ad/00032874-86fd4f04/hello_html_19d8f7aa.jpg"/>
          <p:cNvPicPr>
            <a:picLocks noGrp="1"/>
          </p:cNvPicPr>
          <p:nvPr>
            <p:ph idx="1"/>
          </p:nvPr>
        </p:nvPicPr>
        <p:blipFill>
          <a:blip r:embed="rId2" cstate="print"/>
          <a:srcRect t="2237" r="7207" b="3808"/>
          <a:stretch>
            <a:fillRect/>
          </a:stretch>
        </p:blipFill>
        <p:spPr bwMode="auto">
          <a:xfrm>
            <a:off x="467545" y="2060848"/>
            <a:ext cx="302433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p3fitnes.ru/img.php?aHR0cHM6Ly9pLnl0aW1nLmNvbS92aS80ZVNrSXpSRlBxUS9ocWRlZmF1bHQuanBn.jpg"/>
          <p:cNvPicPr/>
          <p:nvPr/>
        </p:nvPicPr>
        <p:blipFill>
          <a:blip r:embed="rId3" cstate="print"/>
          <a:srcRect l="13490" t="14576" r="12752" b="12793"/>
          <a:stretch>
            <a:fillRect/>
          </a:stretch>
        </p:blipFill>
        <p:spPr bwMode="auto">
          <a:xfrm>
            <a:off x="5004048" y="2420888"/>
            <a:ext cx="280831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Выполнение упражнений должно быть направлено не на их количество, а на </a:t>
            </a:r>
            <a:r>
              <a:rPr lang="ru-RU" b="1" u="sng" dirty="0" smtClean="0"/>
              <a:t>качество выполнения.</a:t>
            </a:r>
            <a:endParaRPr lang="ru-RU" dirty="0" smtClean="0"/>
          </a:p>
          <a:p>
            <a:pPr lvl="0"/>
            <a:r>
              <a:rPr lang="ru-RU" b="1" u="sng" dirty="0" smtClean="0"/>
              <a:t>Точность движения </a:t>
            </a:r>
            <a:r>
              <a:rPr lang="ru-RU" dirty="0" smtClean="0"/>
              <a:t>речевого органа определяется правильностью конечного результата, т.е. конечным местоположением и формой этого органа. Не добивайтесь с первого раза точности производимых движений. Пусть ребёнок выполнит действия приблизительно. Со временем они будут совершенствоваться.</a:t>
            </a:r>
          </a:p>
          <a:p>
            <a:pPr lvl="0"/>
            <a:r>
              <a:rPr lang="ru-RU" dirty="0" smtClean="0"/>
              <a:t>Упражнения выполняются не для «накачки» мышц, а для </a:t>
            </a:r>
            <a:r>
              <a:rPr lang="ru-RU" b="1" u="sng" dirty="0" smtClean="0"/>
              <a:t>развития их подвижности. </a:t>
            </a:r>
            <a:r>
              <a:rPr lang="ru-RU" dirty="0" smtClean="0"/>
              <a:t>Поэтому не нужно прилагать лишних усилий, утрировать позы. Пусть ребёнок совершенствует движения «мягким» языком и «нежными» губами.</a:t>
            </a:r>
          </a:p>
          <a:p>
            <a:pPr lvl="0"/>
            <a:r>
              <a:rPr lang="ru-RU" b="1" u="sng" dirty="0" smtClean="0"/>
              <a:t>Плавность и лёгкость движений. </a:t>
            </a:r>
            <a:r>
              <a:rPr lang="ru-RU" dirty="0" smtClean="0"/>
              <a:t>Упражнения выполняются без толчков, подвёртываний, дрожания органа; движение должно совершаться без вспомогательных или сопутствующих движений в других органах.</a:t>
            </a:r>
          </a:p>
          <a:p>
            <a:pPr lvl="0"/>
            <a:r>
              <a:rPr lang="ru-RU" b="1" u="sng" dirty="0" smtClean="0"/>
              <a:t>Темп – </a:t>
            </a:r>
            <a:r>
              <a:rPr lang="ru-RU" dirty="0" smtClean="0"/>
              <a:t>это скорость движения. Вначале движения производятся несколько замедленно, под счёт, постепенно убыстряя его. Затем темп движения должен стать произвольным – быстрым или медленным.</a:t>
            </a:r>
          </a:p>
          <a:p>
            <a:pPr lvl="0"/>
            <a:r>
              <a:rPr lang="ru-RU" b="1" u="sng" dirty="0" smtClean="0"/>
              <a:t>Устойчивость конечного результата </a:t>
            </a:r>
            <a:r>
              <a:rPr lang="ru-RU" dirty="0" smtClean="0"/>
              <a:t>означает, что полученное положение органа удерживается без изменений произвольно долго.</a:t>
            </a:r>
          </a:p>
          <a:p>
            <a:pPr lvl="0"/>
            <a:r>
              <a:rPr lang="ru-RU" b="1" u="sng" dirty="0" smtClean="0"/>
              <a:t>Переход (переключение) к другому движению и положению </a:t>
            </a:r>
            <a:r>
              <a:rPr lang="ru-RU" dirty="0" smtClean="0"/>
              <a:t>должен совершаться плавно и достаточно быстро.</a:t>
            </a:r>
          </a:p>
          <a:p>
            <a:pPr lvl="0"/>
            <a:r>
              <a:rPr lang="ru-RU" b="1" u="sng" dirty="0" smtClean="0"/>
              <a:t>Систематическое повторение действий. </a:t>
            </a:r>
            <a:r>
              <a:rPr lang="ru-RU" dirty="0" smtClean="0"/>
              <a:t>Артикуляционную гимнастику надо проводить ежедневно, желательно 2-3 раза в день, чтобы вырабатываемые двигательные навыки становились более прочными. Но упражнения не должны доводить органы артикуляции до переутомления. Каждое упражнение повторяйте сначала не более 3-8 раз.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Правила выполнения упражнений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артикуляционной гимнастики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Условия нормального произношения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1115616" y="1268760"/>
            <a:ext cx="7416824" cy="1152128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Речевой слух</a:t>
            </a:r>
            <a:endParaRPr lang="ru-RU" sz="3200" b="1" dirty="0"/>
          </a:p>
        </p:txBody>
      </p:sp>
      <p:sp>
        <p:nvSpPr>
          <p:cNvPr id="6" name="Волна 5"/>
          <p:cNvSpPr/>
          <p:nvPr/>
        </p:nvSpPr>
        <p:spPr>
          <a:xfrm>
            <a:off x="1043608" y="2996952"/>
            <a:ext cx="7416824" cy="1440160"/>
          </a:xfrm>
          <a:prstGeom prst="wave">
            <a:avLst>
              <a:gd name="adj1" fmla="val 12500"/>
              <a:gd name="adj2" fmla="val -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Речевое</a:t>
            </a:r>
            <a:r>
              <a:rPr lang="ru-RU" sz="2000" b="1" dirty="0" smtClean="0"/>
              <a:t> </a:t>
            </a:r>
            <a:r>
              <a:rPr lang="ru-RU" sz="3200" b="1" dirty="0" smtClean="0"/>
              <a:t>дыхание</a:t>
            </a:r>
            <a:endParaRPr lang="ru-RU" sz="2000" b="1" dirty="0"/>
          </a:p>
        </p:txBody>
      </p:sp>
      <p:sp>
        <p:nvSpPr>
          <p:cNvPr id="7" name="Волна 6"/>
          <p:cNvSpPr/>
          <p:nvPr/>
        </p:nvSpPr>
        <p:spPr>
          <a:xfrm>
            <a:off x="1043608" y="4941168"/>
            <a:ext cx="7416824" cy="1224136"/>
          </a:xfrm>
          <a:prstGeom prst="wave">
            <a:avLst>
              <a:gd name="adj1" fmla="val 12500"/>
              <a:gd name="adj2" fmla="val 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Артикуляция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Строение артикуляционного аппарата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yourspeech.ru/wp-content/uploads/2016/07/yourspeechru_181.png"/>
          <p:cNvPicPr/>
          <p:nvPr/>
        </p:nvPicPr>
        <p:blipFill>
          <a:blip r:embed="rId2" cstate="print"/>
          <a:srcRect r="6363"/>
          <a:stretch>
            <a:fillRect/>
          </a:stretch>
        </p:blipFill>
        <p:spPr bwMode="auto">
          <a:xfrm>
            <a:off x="827584" y="1196753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600" dirty="0" err="1" smtClean="0"/>
              <a:t>дифференцированности</a:t>
            </a:r>
            <a:r>
              <a:rPr lang="ru-RU" sz="2600" dirty="0" smtClean="0"/>
              <a:t> движений органов, участвующих в речевом процессе.</a:t>
            </a:r>
          </a:p>
          <a:p>
            <a:pPr>
              <a:buNone/>
            </a:pPr>
            <a:r>
              <a:rPr lang="ru-RU" sz="2600" dirty="0" smtClean="0"/>
              <a:t> </a:t>
            </a:r>
          </a:p>
          <a:p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</a:rPr>
              <a:t>Цель артикуляционной гимнастики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dirty="0" smtClean="0"/>
              <a:t>– выработка полноценных движений и определённых положений органов артикуляционного аппарата, умение объединять простые движения в сложные, необходимые для правильного звукопроизношения.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Артикуляционная гимнастика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Невыполнение движений с первого раза. </a:t>
            </a:r>
            <a:endParaRPr lang="ru-RU" dirty="0" smtClean="0"/>
          </a:p>
          <a:p>
            <a:pPr lvl="0"/>
            <a:r>
              <a:rPr lang="ru-RU" b="1" dirty="0" smtClean="0"/>
              <a:t>Синхронные движения органов речи.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Нарушение тонуса мышц.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Сложность переключения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Ребёнок</a:t>
            </a:r>
            <a:r>
              <a:rPr lang="ru-RU" dirty="0" smtClean="0"/>
              <a:t> </a:t>
            </a:r>
            <a:r>
              <a:rPr lang="ru-RU" b="1" dirty="0" smtClean="0"/>
              <a:t>не сразу находит для органов артикуляции нужную позу.</a:t>
            </a:r>
            <a:endParaRPr lang="ru-RU" dirty="0" smtClean="0"/>
          </a:p>
          <a:p>
            <a:pPr lvl="0"/>
            <a:r>
              <a:rPr lang="ru-RU" b="1" dirty="0" smtClean="0"/>
              <a:t>Чрезмерная амплитуда.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Ребёнок</a:t>
            </a:r>
            <a:r>
              <a:rPr lang="ru-RU" dirty="0" smtClean="0"/>
              <a:t> </a:t>
            </a:r>
            <a:r>
              <a:rPr lang="ru-RU" b="1" dirty="0" smtClean="0"/>
              <a:t>не удерживает позу без изменений в течение 5-8 секунд.</a:t>
            </a:r>
            <a:endParaRPr lang="ru-RU" dirty="0" smtClean="0"/>
          </a:p>
          <a:p>
            <a:pPr lvl="0"/>
            <a:r>
              <a:rPr lang="ru-RU" b="1" dirty="0" smtClean="0"/>
              <a:t>Повышенное слюноотделение.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Нарушения</a:t>
            </a: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подвижности речевых мышц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9395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</a:rPr>
              <a:t>Улыбка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4400" dirty="0" smtClean="0"/>
              <a:t> - </a:t>
            </a:r>
            <a:r>
              <a:rPr lang="ru-RU" sz="5100" dirty="0" smtClean="0"/>
              <a:t>улыбнуться</a:t>
            </a:r>
            <a:r>
              <a:rPr lang="ru-RU" sz="5900" dirty="0" smtClean="0"/>
              <a:t> </a:t>
            </a:r>
            <a:r>
              <a:rPr lang="ru-RU" sz="5100" dirty="0" smtClean="0"/>
              <a:t>закрытым</a:t>
            </a:r>
            <a:r>
              <a:rPr lang="ru-RU" sz="5900" dirty="0" smtClean="0"/>
              <a:t> </a:t>
            </a:r>
            <a:r>
              <a:rPr lang="ru-RU" sz="5100" dirty="0" smtClean="0"/>
              <a:t>ртом</a:t>
            </a:r>
            <a:r>
              <a:rPr lang="ru-RU" sz="5900" dirty="0" smtClean="0"/>
              <a:t>. 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Основные упражнения артикуляционной гимнастики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459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459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://img1.liveinternet.ru/images/attach/c/4/128/971/128971873_5152557_3fb18c6f885c.png"/>
          <p:cNvPicPr/>
          <p:nvPr/>
        </p:nvPicPr>
        <p:blipFill>
          <a:blip r:embed="rId2" cstate="print"/>
          <a:srcRect t="3441" r="10454" b="4516"/>
          <a:stretch>
            <a:fillRect/>
          </a:stretch>
        </p:blipFill>
        <p:spPr bwMode="auto">
          <a:xfrm>
            <a:off x="1331640" y="2492896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oslogoped.ru/files/site0/upload/training/ulub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Окошко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/>
              <a:t>- улыбнуться, широко открыть рот. Расслабленный язык  придвинут вплотную к зубам и спокойно лежит. Удерживать позицию на счёт до 7-8.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previews.123rf.com/images/rastudio/rastudio1202/rastudio120200008/12372145-Cartoon-Home-Window-Stock-Photo.jpg"/>
          <p:cNvPicPr>
            <a:picLocks noGrp="1"/>
          </p:cNvPicPr>
          <p:nvPr>
            <p:ph idx="1"/>
          </p:nvPr>
        </p:nvPicPr>
        <p:blipFill>
          <a:blip r:embed="rId2" cstate="print"/>
          <a:srcRect t="9966" b="8600"/>
          <a:stretch>
            <a:fillRect/>
          </a:stretch>
        </p:blipFill>
        <p:spPr bwMode="auto">
          <a:xfrm>
            <a:off x="971601" y="2133600"/>
            <a:ext cx="3240359" cy="2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myshared.ru/7/814535/slide_5.jpg"/>
          <p:cNvPicPr/>
          <p:nvPr/>
        </p:nvPicPr>
        <p:blipFill>
          <a:blip r:embed="rId3" cstate="print"/>
          <a:srcRect l="14369" t="29088" r="55252" b="14829"/>
          <a:stretch>
            <a:fillRect/>
          </a:stretch>
        </p:blipFill>
        <p:spPr bwMode="auto">
          <a:xfrm>
            <a:off x="5220072" y="2276873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</a:t>
            </a: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«Заборчик»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/>
              <a:t>- улыбнуться так, чтобы верхние и нижние зубы были видны. Коренные зубы сомкнуты. Удерживать позицию на счёт до 7-8.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http://zdinfo.ucoz.ru/_ld/4/69714156.jpg"/>
          <p:cNvPicPr/>
          <p:nvPr/>
        </p:nvPicPr>
        <p:blipFill>
          <a:blip r:embed="rId2" cstate="print"/>
          <a:srcRect l="14037" t="20016" r="12805" b="23642"/>
          <a:stretch>
            <a:fillRect/>
          </a:stretch>
        </p:blipFill>
        <p:spPr bwMode="auto">
          <a:xfrm>
            <a:off x="683568" y="2564904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mp3fitnes.ru/img.php?aHR0cHM6Ly9pLnl0aW1nLmNvbS92aS9NTTQtN3JVczI4Zy9ocWRlZmF1bHQuanBn.jpg"/>
          <p:cNvPicPr>
            <a:picLocks noGrp="1"/>
          </p:cNvPicPr>
          <p:nvPr>
            <p:ph idx="1"/>
          </p:nvPr>
        </p:nvPicPr>
        <p:blipFill>
          <a:blip r:embed="rId3" cstate="print"/>
          <a:srcRect l="13819" t="13580" r="12941" b="12310"/>
          <a:stretch>
            <a:fillRect/>
          </a:stretch>
        </p:blipFill>
        <p:spPr bwMode="auto">
          <a:xfrm>
            <a:off x="5220072" y="2727626"/>
            <a:ext cx="2808312" cy="22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417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              </vt:lpstr>
      <vt:lpstr>Речевые нарушения говорящих детей </vt:lpstr>
      <vt:lpstr>Условия нормального произношения </vt:lpstr>
      <vt:lpstr>Строение артикуляционного аппарата</vt:lpstr>
      <vt:lpstr>Артикуляционная гимнастика </vt:lpstr>
      <vt:lpstr>     Нарушения подвижности речевых мышц    </vt:lpstr>
      <vt:lpstr>  Основные упражнения артикуляционной гимнастики </vt:lpstr>
      <vt:lpstr>«Окошко» - улыбнуться, широко открыть рот. Расслабленный язык  придвинут вплотную к зубам и спокойно лежит. Удерживать позицию на счёт до 7-8. </vt:lpstr>
      <vt:lpstr>  «Заборчик» - улыбнуться так, чтобы верхние и нижние зубы были видны. Коренные зубы сомкнуты. Удерживать позицию на счёт до 7-8. </vt:lpstr>
      <vt:lpstr>«Трубочка» - сомкнутые губы слегка вытянуть вперёд. Коренные зубы сомкнуты, нижняя челюсть неподвижна</vt:lpstr>
      <vt:lpstr> «Хоботок»  - вытянуть  губы с маленьким отверстием вперёд. Удерживать в таком положении под счёт до 7-8.     </vt:lpstr>
      <vt:lpstr>    «Блинчик» - немного приоткрыть рот,  спокойно положить язык на нижнюю губу. Удерживать широкий язык в спокойном положении при открытом рте под счёт до 7-8.   </vt:lpstr>
      <vt:lpstr>   «Лопаточка» - высунуть широкий кончик языка между верхними и нижними зубами, не прикусывая.  Удерживать широкий язык в спокойном положении и при открытом рте под счёт до 7-8. </vt:lpstr>
      <vt:lpstr>   «Иголочка» - округлый кончик языка слегка высунуть вперёд изо рта, не прикусывая.  Следить, чтобы кончик языка не отклонялся. Удерживать в таком положении под счёт до 7-8. </vt:lpstr>
      <vt:lpstr> «Месим тесто 1» - положить широкий язык между губами и «пошлёпать» его «пя-пя-пя». </vt:lpstr>
      <vt:lpstr>   «Месим тесто 2» немного приоткрыть рот, спокойно положить язык на нижние передние зубы, и покусывая его зубами, произносить «та-та-та». Удерживать широкий язык в спокойном положении и при открытом рте под счёт до 7-8.</vt:lpstr>
      <vt:lpstr>  «Часики» - улыбнуться, приоткрыть рот, обнажив зубы. Узкий язык просунуть между зубами. Поворачивать вправо и влево к уголкам губ. </vt:lpstr>
      <vt:lpstr>  «Качели» - прикасаться кончиком языка к основаниям то верхних, то нижних резцов. Рот приоткрыт. Нижняя челюсть неподвижна. </vt:lpstr>
      <vt:lpstr>   «Вкусное варенье» - слегка приоткрыть рот, и широким передним краем языка облизать верхнюю губу, делая движения языком сверху вниз по кругу (но не из стороны в сторону). </vt:lpstr>
      <vt:lpstr>  «Горка» - рот открыт. Кончик языка упирается в нижние резцы, спинка языка поднята вверх.  В таком положении язык удерживается до 5 секунд. </vt:lpstr>
      <vt:lpstr>    «Грибок» - улыбнуться, показать зубы, приоткрыть рот и, прижав язык всей плоскостью к нёбу, широко открыть рот. (Язык будет напоминать тонкую шляпку грибка, а растянутая подъязычная  связка – его ножку). </vt:lpstr>
      <vt:lpstr> «Гармошка» - рот раскрыт. Язык присосать к нёбу. Не отрывая язык от нёба, сильно оттягивать низ нижнюю челюсть. </vt:lpstr>
      <vt:lpstr>  «Лошадка» - присосать язык к нёбу, щёлкнуть им. Цокать медленно и сильно, тянуть подъязычную связку. Нижняя челюсть неподвижна. </vt:lpstr>
      <vt:lpstr>Правила выполнения упражнений артикуляционной гимнастики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</dc:title>
  <dc:creator>динара алиуллова</dc:creator>
  <cp:lastModifiedBy>Воспитатель</cp:lastModifiedBy>
  <cp:revision>16</cp:revision>
  <dcterms:created xsi:type="dcterms:W3CDTF">2016-11-07T21:50:33Z</dcterms:created>
  <dcterms:modified xsi:type="dcterms:W3CDTF">2018-12-19T09:58:52Z</dcterms:modified>
</cp:coreProperties>
</file>