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83564" y="332663"/>
            <a:ext cx="1584198" cy="626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51909" y="260680"/>
            <a:ext cx="985519" cy="935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288367" y="384273"/>
            <a:ext cx="1033696" cy="773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43990" y="1745106"/>
            <a:ext cx="6656019" cy="246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4021" y="4789932"/>
            <a:ext cx="7775956" cy="1154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83564" y="332663"/>
            <a:ext cx="1584198" cy="626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51909" y="260680"/>
            <a:ext cx="985519" cy="943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298704" y="384902"/>
            <a:ext cx="1033696" cy="782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83564" y="332663"/>
            <a:ext cx="1584198" cy="626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51909" y="260680"/>
            <a:ext cx="985519" cy="943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298704" y="384902"/>
            <a:ext cx="1033696" cy="782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236341" y="2491613"/>
            <a:ext cx="1035938" cy="15582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939663" y="2950210"/>
            <a:ext cx="1224635" cy="18369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60347" y="4218432"/>
            <a:ext cx="1013460" cy="1104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62748" y="4120743"/>
            <a:ext cx="1010348" cy="11021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404359" y="4098035"/>
            <a:ext cx="1519427" cy="15209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423404" y="2881883"/>
            <a:ext cx="1202436" cy="14569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326248" y="2859913"/>
            <a:ext cx="1199070" cy="13792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840992" y="3022092"/>
            <a:ext cx="1117092" cy="12191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1602" y="2084323"/>
            <a:ext cx="1503299" cy="16991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5138928"/>
            <a:ext cx="1568196" cy="16002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598420" y="4332732"/>
            <a:ext cx="1225295" cy="18806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838444" y="5134354"/>
            <a:ext cx="1376172" cy="17236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4503420" y="2391155"/>
            <a:ext cx="1303020" cy="181965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8335" y="1228166"/>
            <a:ext cx="2763520" cy="468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2442" y="2499486"/>
            <a:ext cx="6119114" cy="2756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erunovskaya@bk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rapk.org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250" y="1553718"/>
            <a:ext cx="76073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05" dirty="0">
                <a:latin typeface="Trebuchet MS"/>
                <a:cs typeface="Trebuchet MS"/>
              </a:rPr>
              <a:t>"</a:t>
            </a:r>
            <a:r>
              <a:rPr sz="4400" spc="-305" dirty="0"/>
              <a:t>Секреты </a:t>
            </a:r>
            <a:r>
              <a:rPr sz="4400" spc="-400" dirty="0"/>
              <a:t>успешных</a:t>
            </a:r>
            <a:r>
              <a:rPr sz="4400" spc="-210" dirty="0"/>
              <a:t> </a:t>
            </a:r>
            <a:r>
              <a:rPr sz="4400" spc="-335" dirty="0"/>
              <a:t>родителей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8522" y="2237689"/>
            <a:ext cx="7108825" cy="1191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155" dirty="0">
                <a:solidFill>
                  <a:srgbClr val="C00000"/>
                </a:solidFill>
                <a:latin typeface="Arial"/>
                <a:cs typeface="Arial"/>
              </a:rPr>
              <a:t>(связь </a:t>
            </a:r>
            <a:r>
              <a:rPr sz="2800" spc="-90" dirty="0">
                <a:solidFill>
                  <a:srgbClr val="C00000"/>
                </a:solidFill>
                <a:latin typeface="Arial"/>
                <a:cs typeface="Arial"/>
              </a:rPr>
              <a:t>поколений, </a:t>
            </a:r>
            <a:r>
              <a:rPr sz="2800" spc="-120" dirty="0">
                <a:solidFill>
                  <a:srgbClr val="C00000"/>
                </a:solidFill>
                <a:latin typeface="Arial"/>
                <a:cs typeface="Arial"/>
              </a:rPr>
              <a:t>компетентность, </a:t>
            </a:r>
            <a:r>
              <a:rPr sz="2800" spc="-125" dirty="0">
                <a:solidFill>
                  <a:srgbClr val="C00000"/>
                </a:solidFill>
                <a:latin typeface="Arial"/>
                <a:cs typeface="Arial"/>
              </a:rPr>
              <a:t>создание</a:t>
            </a:r>
            <a:r>
              <a:rPr sz="2800" spc="-2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55" dirty="0">
                <a:solidFill>
                  <a:srgbClr val="C00000"/>
                </a:solidFill>
                <a:latin typeface="Arial"/>
                <a:cs typeface="Arial"/>
              </a:rPr>
              <a:t>и  </a:t>
            </a:r>
            <a:r>
              <a:rPr sz="2800" spc="-140" dirty="0">
                <a:solidFill>
                  <a:srgbClr val="C00000"/>
                </a:solidFill>
                <a:latin typeface="Arial"/>
                <a:cs typeface="Arial"/>
              </a:rPr>
              <a:t>управление </a:t>
            </a:r>
            <a:r>
              <a:rPr sz="2800" spc="-110" dirty="0">
                <a:solidFill>
                  <a:srgbClr val="C00000"/>
                </a:solidFill>
                <a:latin typeface="Arial"/>
                <a:cs typeface="Arial"/>
              </a:rPr>
              <a:t>семейными</a:t>
            </a:r>
            <a:r>
              <a:rPr sz="2800" spc="-1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C00000"/>
                </a:solidFill>
                <a:latin typeface="Arial"/>
                <a:cs typeface="Arial"/>
              </a:rPr>
              <a:t>событиями)"</a:t>
            </a:r>
            <a:endParaRPr sz="2800">
              <a:latin typeface="Arial"/>
              <a:cs typeface="Arial"/>
            </a:endParaRPr>
          </a:p>
          <a:p>
            <a:pPr marL="80645" algn="ctr">
              <a:lnSpc>
                <a:spcPct val="100000"/>
              </a:lnSpc>
              <a:spcBef>
                <a:spcPts val="60"/>
              </a:spcBef>
            </a:pPr>
            <a:r>
              <a:rPr sz="2000" spc="-70" dirty="0">
                <a:solidFill>
                  <a:srgbClr val="C00000"/>
                </a:solidFill>
                <a:latin typeface="Arial"/>
                <a:cs typeface="Arial"/>
              </a:rPr>
              <a:t>(Фонд </a:t>
            </a:r>
            <a:r>
              <a:rPr sz="2000" spc="-90" dirty="0">
                <a:solidFill>
                  <a:srgbClr val="C00000"/>
                </a:solidFill>
                <a:latin typeface="Arial"/>
                <a:cs typeface="Arial"/>
              </a:rPr>
              <a:t>Президентских</a:t>
            </a:r>
            <a:r>
              <a:rPr sz="2000" spc="-1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C00000"/>
                </a:solidFill>
                <a:latin typeface="Arial"/>
                <a:cs typeface="Arial"/>
              </a:rPr>
              <a:t>грантов)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3658" y="3933571"/>
            <a:ext cx="7698105" cy="25507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882015" indent="76200">
              <a:lnSpc>
                <a:spcPts val="1510"/>
              </a:lnSpc>
              <a:spcBef>
                <a:spcPts val="295"/>
              </a:spcBef>
            </a:pPr>
            <a:r>
              <a:rPr sz="1400" i="1" spc="-75" dirty="0">
                <a:latin typeface="Arial"/>
                <a:cs typeface="Arial"/>
              </a:rPr>
              <a:t>Проект </a:t>
            </a:r>
            <a:r>
              <a:rPr sz="1400" i="1" spc="-85" dirty="0">
                <a:latin typeface="Arial"/>
                <a:cs typeface="Arial"/>
              </a:rPr>
              <a:t>реализуется </a:t>
            </a:r>
            <a:r>
              <a:rPr sz="1400" i="1" spc="-120" dirty="0">
                <a:latin typeface="Arial"/>
                <a:cs typeface="Arial"/>
              </a:rPr>
              <a:t>с </a:t>
            </a:r>
            <a:r>
              <a:rPr sz="1400" i="1" spc="-70" dirty="0">
                <a:latin typeface="Arial"/>
                <a:cs typeface="Arial"/>
              </a:rPr>
              <a:t>использованием </a:t>
            </a:r>
            <a:r>
              <a:rPr sz="1400" i="1" spc="-65" dirty="0">
                <a:latin typeface="Arial"/>
                <a:cs typeface="Arial"/>
              </a:rPr>
              <a:t>гранта президента </a:t>
            </a:r>
            <a:r>
              <a:rPr sz="1400" i="1" spc="-95" dirty="0">
                <a:latin typeface="Arial"/>
                <a:cs typeface="Arial"/>
              </a:rPr>
              <a:t>Российской </a:t>
            </a:r>
            <a:r>
              <a:rPr sz="1400" i="1" spc="-75" dirty="0">
                <a:latin typeface="Arial"/>
                <a:cs typeface="Arial"/>
              </a:rPr>
              <a:t>Федерации </a:t>
            </a:r>
            <a:r>
              <a:rPr sz="1400" i="1" spc="-45" dirty="0">
                <a:latin typeface="Arial"/>
                <a:cs typeface="Arial"/>
              </a:rPr>
              <a:t>на  </a:t>
            </a:r>
            <a:r>
              <a:rPr sz="1400" i="1" spc="-70" dirty="0">
                <a:latin typeface="Arial"/>
                <a:cs typeface="Arial"/>
              </a:rPr>
              <a:t>развитие </a:t>
            </a:r>
            <a:r>
              <a:rPr sz="1400" i="1" spc="-55" dirty="0">
                <a:latin typeface="Arial"/>
                <a:cs typeface="Arial"/>
              </a:rPr>
              <a:t>гражданского </a:t>
            </a:r>
            <a:r>
              <a:rPr sz="1400" i="1" spc="-70" dirty="0">
                <a:latin typeface="Arial"/>
                <a:cs typeface="Arial"/>
              </a:rPr>
              <a:t>общества, представленного </a:t>
            </a:r>
            <a:r>
              <a:rPr sz="1400" i="1" spc="-65" dirty="0">
                <a:latin typeface="Arial"/>
                <a:cs typeface="Arial"/>
              </a:rPr>
              <a:t>фондом президентских</a:t>
            </a:r>
            <a:r>
              <a:rPr sz="1400" i="1" spc="-265" dirty="0">
                <a:latin typeface="Arial"/>
                <a:cs typeface="Arial"/>
              </a:rPr>
              <a:t> </a:t>
            </a:r>
            <a:r>
              <a:rPr sz="1400" i="1" spc="-60" dirty="0">
                <a:latin typeface="Arial"/>
                <a:cs typeface="Arial"/>
              </a:rPr>
              <a:t>грантов.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3357879" marR="5080">
              <a:lnSpc>
                <a:spcPct val="100299"/>
              </a:lnSpc>
              <a:spcBef>
                <a:spcPts val="980"/>
              </a:spcBef>
            </a:pPr>
            <a:r>
              <a:rPr sz="1800" b="1" i="1" spc="-140" dirty="0">
                <a:solidFill>
                  <a:srgbClr val="C0504D"/>
                </a:solidFill>
                <a:latin typeface="Arial"/>
                <a:cs typeface="Arial"/>
              </a:rPr>
              <a:t>Клюева </a:t>
            </a:r>
            <a:r>
              <a:rPr sz="1800" b="1" i="1" spc="-85" dirty="0">
                <a:solidFill>
                  <a:srgbClr val="C0504D"/>
                </a:solidFill>
                <a:latin typeface="Arial"/>
                <a:cs typeface="Arial"/>
              </a:rPr>
              <a:t>Надежда </a:t>
            </a:r>
            <a:r>
              <a:rPr sz="1800" b="1" i="1" spc="-145" dirty="0">
                <a:solidFill>
                  <a:srgbClr val="C0504D"/>
                </a:solidFill>
                <a:latin typeface="Arial"/>
                <a:cs typeface="Arial"/>
              </a:rPr>
              <a:t>Владимировна </a:t>
            </a:r>
            <a:r>
              <a:rPr sz="1800" spc="-105" dirty="0">
                <a:solidFill>
                  <a:srgbClr val="1F487C"/>
                </a:solidFill>
                <a:latin typeface="Arial"/>
                <a:cs typeface="Arial"/>
              </a:rPr>
              <a:t>– </a:t>
            </a:r>
            <a:r>
              <a:rPr sz="1600" spc="-55" dirty="0">
                <a:solidFill>
                  <a:srgbClr val="1F487C"/>
                </a:solidFill>
                <a:latin typeface="Arial"/>
                <a:cs typeface="Arial"/>
              </a:rPr>
              <a:t>директор  </a:t>
            </a:r>
            <a:r>
              <a:rPr sz="1600" spc="-165" dirty="0">
                <a:solidFill>
                  <a:srgbClr val="1F487C"/>
                </a:solidFill>
                <a:latin typeface="Arial"/>
                <a:cs typeface="Arial"/>
              </a:rPr>
              <a:t>НП </a:t>
            </a:r>
            <a:r>
              <a:rPr sz="1600" spc="-85" dirty="0">
                <a:solidFill>
                  <a:srgbClr val="1F487C"/>
                </a:solidFill>
                <a:latin typeface="Arial"/>
                <a:cs typeface="Arial"/>
              </a:rPr>
              <a:t>"Региональная ассоциация </a:t>
            </a:r>
            <a:r>
              <a:rPr sz="1600" spc="-80" dirty="0">
                <a:solidFill>
                  <a:srgbClr val="1F487C"/>
                </a:solidFill>
                <a:latin typeface="Arial"/>
                <a:cs typeface="Arial"/>
              </a:rPr>
              <a:t>психологов</a:t>
            </a:r>
            <a:r>
              <a:rPr sz="1600" spc="-80" dirty="0">
                <a:solidFill>
                  <a:srgbClr val="1F487C"/>
                </a:solidFill>
                <a:latin typeface="Trebuchet MS"/>
                <a:cs typeface="Trebuchet MS"/>
              </a:rPr>
              <a:t>-  </a:t>
            </a:r>
            <a:r>
              <a:rPr sz="1600" spc="-75" dirty="0">
                <a:solidFill>
                  <a:srgbClr val="1F487C"/>
                </a:solidFill>
                <a:latin typeface="Arial"/>
                <a:cs typeface="Arial"/>
              </a:rPr>
              <a:t>консультантов", </a:t>
            </a:r>
            <a:r>
              <a:rPr sz="1600" spc="-85" dirty="0">
                <a:solidFill>
                  <a:srgbClr val="1F487C"/>
                </a:solidFill>
                <a:latin typeface="Arial"/>
                <a:cs typeface="Arial"/>
              </a:rPr>
              <a:t>зав. </a:t>
            </a:r>
            <a:r>
              <a:rPr sz="1600" spc="-95" dirty="0">
                <a:solidFill>
                  <a:srgbClr val="1F487C"/>
                </a:solidFill>
                <a:latin typeface="Arial"/>
                <a:cs typeface="Arial"/>
              </a:rPr>
              <a:t>кафедрой </a:t>
            </a:r>
            <a:r>
              <a:rPr sz="1600" spc="-75" dirty="0">
                <a:solidFill>
                  <a:srgbClr val="1F487C"/>
                </a:solidFill>
                <a:latin typeface="Arial"/>
                <a:cs typeface="Arial"/>
              </a:rPr>
              <a:t>консультационной  </a:t>
            </a:r>
            <a:r>
              <a:rPr sz="1600" spc="-70" dirty="0">
                <a:solidFill>
                  <a:srgbClr val="1F487C"/>
                </a:solidFill>
                <a:latin typeface="Arial"/>
                <a:cs typeface="Arial"/>
              </a:rPr>
              <a:t>психологии </a:t>
            </a:r>
            <a:r>
              <a:rPr sz="1600" spc="-175" dirty="0">
                <a:solidFill>
                  <a:srgbClr val="1F487C"/>
                </a:solidFill>
                <a:latin typeface="Arial"/>
                <a:cs typeface="Arial"/>
              </a:rPr>
              <a:t>ЯрГУ </a:t>
            </a:r>
            <a:r>
              <a:rPr sz="1600" spc="-35" dirty="0">
                <a:solidFill>
                  <a:srgbClr val="1F487C"/>
                </a:solidFill>
                <a:latin typeface="Arial"/>
                <a:cs typeface="Arial"/>
              </a:rPr>
              <a:t>им. </a:t>
            </a:r>
            <a:r>
              <a:rPr sz="1600" spc="-140" dirty="0">
                <a:solidFill>
                  <a:srgbClr val="1F487C"/>
                </a:solidFill>
                <a:latin typeface="Arial"/>
                <a:cs typeface="Arial"/>
              </a:rPr>
              <a:t>П.Г.</a:t>
            </a:r>
            <a:r>
              <a:rPr sz="1600" spc="-3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1F487C"/>
                </a:solidFill>
                <a:latin typeface="Arial"/>
                <a:cs typeface="Arial"/>
              </a:rPr>
              <a:t>Демидова,</a:t>
            </a:r>
            <a:endParaRPr sz="1600">
              <a:latin typeface="Arial"/>
              <a:cs typeface="Arial"/>
            </a:endParaRPr>
          </a:p>
          <a:p>
            <a:pPr marL="3357879">
              <a:lnSpc>
                <a:spcPct val="100000"/>
              </a:lnSpc>
              <a:spcBef>
                <a:spcPts val="5"/>
              </a:spcBef>
            </a:pPr>
            <a:r>
              <a:rPr sz="1600" spc="-100" dirty="0">
                <a:solidFill>
                  <a:srgbClr val="1F487C"/>
                </a:solidFill>
                <a:latin typeface="Arial"/>
                <a:cs typeface="Arial"/>
              </a:rPr>
              <a:t>профессор, </a:t>
            </a:r>
            <a:r>
              <a:rPr sz="1600" spc="-55" dirty="0">
                <a:solidFill>
                  <a:srgbClr val="1F487C"/>
                </a:solidFill>
                <a:latin typeface="Arial"/>
                <a:cs typeface="Arial"/>
              </a:rPr>
              <a:t>доктор </a:t>
            </a:r>
            <a:r>
              <a:rPr sz="1600" spc="-75" dirty="0">
                <a:solidFill>
                  <a:srgbClr val="1F487C"/>
                </a:solidFill>
                <a:latin typeface="Arial"/>
                <a:cs typeface="Arial"/>
              </a:rPr>
              <a:t>психологических</a:t>
            </a:r>
            <a:r>
              <a:rPr sz="1600" spc="-55" dirty="0">
                <a:solidFill>
                  <a:srgbClr val="1F487C"/>
                </a:solidFill>
                <a:latin typeface="Arial"/>
                <a:cs typeface="Arial"/>
              </a:rPr>
              <a:t> наук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R="677545" algn="ctr">
              <a:lnSpc>
                <a:spcPct val="100000"/>
              </a:lnSpc>
            </a:pPr>
            <a:r>
              <a:rPr sz="1800" spc="-125" dirty="0">
                <a:latin typeface="Arial"/>
                <a:cs typeface="Arial"/>
              </a:rPr>
              <a:t>Ярославль,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2018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5227" y="1242440"/>
            <a:ext cx="72650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0" dirty="0"/>
              <a:t>ОСНОВНЫЕ </a:t>
            </a:r>
            <a:r>
              <a:rPr sz="3600" spc="-434" dirty="0"/>
              <a:t>НАПРАВЛЕНИЯ </a:t>
            </a:r>
            <a:r>
              <a:rPr sz="3600" spc="-445" dirty="0"/>
              <a:t>ПРОЕКТА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02437" y="1975231"/>
            <a:ext cx="8462645" cy="441642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307340">
              <a:lnSpc>
                <a:spcPts val="2160"/>
              </a:lnSpc>
              <a:spcBef>
                <a:spcPts val="37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spc="-170" dirty="0">
                <a:latin typeface="Arial"/>
                <a:cs typeface="Arial"/>
              </a:rPr>
              <a:t>“Родительский </a:t>
            </a:r>
            <a:r>
              <a:rPr sz="2000" b="1" spc="-160" dirty="0">
                <a:latin typeface="Arial"/>
                <a:cs typeface="Arial"/>
              </a:rPr>
              <a:t>университет” </a:t>
            </a:r>
            <a:r>
              <a:rPr sz="2000" spc="-125" dirty="0">
                <a:latin typeface="Trebuchet MS"/>
                <a:cs typeface="Trebuchet MS"/>
              </a:rPr>
              <a:t>- </a:t>
            </a:r>
            <a:r>
              <a:rPr sz="2000" spc="-50" dirty="0">
                <a:latin typeface="Arial"/>
                <a:cs typeface="Arial"/>
              </a:rPr>
              <a:t>цикл </a:t>
            </a:r>
            <a:r>
              <a:rPr sz="2000" spc="-85" dirty="0">
                <a:latin typeface="Arial"/>
                <a:cs typeface="Arial"/>
              </a:rPr>
              <a:t>интерактивных </a:t>
            </a:r>
            <a:r>
              <a:rPr sz="2000" spc="-65" dirty="0">
                <a:latin typeface="Arial"/>
                <a:cs typeface="Arial"/>
              </a:rPr>
              <a:t>лекций, </a:t>
            </a:r>
            <a:r>
              <a:rPr sz="2000" spc="-105" dirty="0">
                <a:latin typeface="Arial"/>
                <a:cs typeface="Arial"/>
              </a:rPr>
              <a:t>посвященных  </a:t>
            </a:r>
            <a:r>
              <a:rPr sz="2000" spc="-80" dirty="0">
                <a:latin typeface="Arial"/>
                <a:cs typeface="Arial"/>
              </a:rPr>
              <a:t>вопросам </a:t>
            </a:r>
            <a:r>
              <a:rPr sz="2000" spc="-114" dirty="0">
                <a:latin typeface="Arial"/>
                <a:cs typeface="Arial"/>
              </a:rPr>
              <a:t>родительства, </a:t>
            </a:r>
            <a:r>
              <a:rPr sz="2000" spc="-95" dirty="0">
                <a:latin typeface="Arial"/>
                <a:cs typeface="Arial"/>
              </a:rPr>
              <a:t>семейных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отношений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spc="-254" dirty="0">
                <a:latin typeface="Arial"/>
                <a:cs typeface="Arial"/>
              </a:rPr>
              <a:t>МАСТЕР</a:t>
            </a:r>
            <a:r>
              <a:rPr sz="2000" b="1" spc="-254" dirty="0">
                <a:latin typeface="Trebuchet MS"/>
                <a:cs typeface="Trebuchet MS"/>
              </a:rPr>
              <a:t>-</a:t>
            </a:r>
            <a:r>
              <a:rPr sz="2000" b="1" spc="-254" dirty="0">
                <a:latin typeface="Arial"/>
                <a:cs typeface="Arial"/>
              </a:rPr>
              <a:t>КЛАССЫ </a:t>
            </a:r>
            <a:r>
              <a:rPr sz="2000" spc="-105" dirty="0">
                <a:latin typeface="Arial"/>
                <a:cs typeface="Arial"/>
              </a:rPr>
              <a:t>в </a:t>
            </a:r>
            <a:r>
              <a:rPr sz="2000" spc="-100" dirty="0">
                <a:latin typeface="Arial"/>
                <a:cs typeface="Arial"/>
              </a:rPr>
              <a:t>11 </a:t>
            </a:r>
            <a:r>
              <a:rPr sz="2000" spc="-95" dirty="0">
                <a:latin typeface="Arial"/>
                <a:cs typeface="Arial"/>
              </a:rPr>
              <a:t>детских</a:t>
            </a:r>
            <a:r>
              <a:rPr sz="2000" spc="-295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садах</a:t>
            </a:r>
            <a:endParaRPr sz="2000">
              <a:latin typeface="Arial"/>
              <a:cs typeface="Arial"/>
            </a:endParaRPr>
          </a:p>
          <a:p>
            <a:pPr marL="102235" indent="-89535">
              <a:lnSpc>
                <a:spcPct val="100000"/>
              </a:lnSpc>
              <a:spcBef>
                <a:spcPts val="96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spc="-215" dirty="0">
                <a:latin typeface="Arial"/>
                <a:cs typeface="Arial"/>
              </a:rPr>
              <a:t>МАРАФОН </a:t>
            </a:r>
            <a:r>
              <a:rPr sz="2000" b="1" spc="-175" dirty="0">
                <a:latin typeface="Arial"/>
                <a:cs typeface="Arial"/>
              </a:rPr>
              <a:t>ДЛЯ </a:t>
            </a:r>
            <a:r>
              <a:rPr sz="2000" b="1" spc="-235" dirty="0">
                <a:latin typeface="Arial"/>
                <a:cs typeface="Arial"/>
              </a:rPr>
              <a:t>СЕМЕЙ </a:t>
            </a:r>
            <a:r>
              <a:rPr sz="2000" b="1" spc="-135" dirty="0">
                <a:latin typeface="Arial"/>
                <a:cs typeface="Arial"/>
              </a:rPr>
              <a:t>«Жизнь </a:t>
            </a:r>
            <a:r>
              <a:rPr sz="2000" b="1" spc="-165" dirty="0">
                <a:latin typeface="Arial"/>
                <a:cs typeface="Arial"/>
              </a:rPr>
              <a:t>семьи </a:t>
            </a:r>
            <a:r>
              <a:rPr sz="2000" b="1" spc="-240" dirty="0">
                <a:latin typeface="Arial"/>
                <a:cs typeface="Arial"/>
              </a:rPr>
              <a:t>в </a:t>
            </a:r>
            <a:r>
              <a:rPr sz="2000" b="1" spc="-180" dirty="0">
                <a:latin typeface="Arial"/>
                <a:cs typeface="Arial"/>
              </a:rPr>
              <a:t>фильмах» </a:t>
            </a:r>
            <a:r>
              <a:rPr sz="2000" b="1" spc="-175" dirty="0">
                <a:latin typeface="Arial"/>
                <a:cs typeface="Arial"/>
              </a:rPr>
              <a:t>(</a:t>
            </a:r>
            <a:r>
              <a:rPr sz="1900" b="1" spc="-175" dirty="0">
                <a:latin typeface="Arial"/>
                <a:cs typeface="Arial"/>
              </a:rPr>
              <a:t>февраль</a:t>
            </a:r>
            <a:r>
              <a:rPr sz="1900" b="1" spc="-175" dirty="0">
                <a:latin typeface="Trebuchet MS"/>
                <a:cs typeface="Trebuchet MS"/>
              </a:rPr>
              <a:t>-</a:t>
            </a:r>
            <a:r>
              <a:rPr sz="1900" b="1" spc="-175" dirty="0">
                <a:latin typeface="Arial"/>
                <a:cs typeface="Arial"/>
              </a:rPr>
              <a:t>июнь </a:t>
            </a:r>
            <a:r>
              <a:rPr sz="1900" b="1" spc="-100" dirty="0">
                <a:latin typeface="Arial"/>
                <a:cs typeface="Arial"/>
              </a:rPr>
              <a:t>2019</a:t>
            </a:r>
            <a:r>
              <a:rPr sz="1900" b="1" spc="-75" dirty="0">
                <a:latin typeface="Arial"/>
                <a:cs typeface="Arial"/>
              </a:rPr>
              <a:t> </a:t>
            </a:r>
            <a:r>
              <a:rPr sz="1900" b="1" spc="-114" dirty="0">
                <a:latin typeface="Arial"/>
                <a:cs typeface="Arial"/>
              </a:rPr>
              <a:t>г.</a:t>
            </a:r>
            <a:r>
              <a:rPr sz="2000" b="1" spc="-114" dirty="0"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  <a:p>
            <a:pPr marL="12700" marR="995044">
              <a:lnSpc>
                <a:spcPts val="2160"/>
              </a:lnSpc>
              <a:spcBef>
                <a:spcPts val="1230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spc="-240" dirty="0">
                <a:latin typeface="Arial"/>
                <a:cs typeface="Arial"/>
              </a:rPr>
              <a:t>СОЗДАНИЕ </a:t>
            </a:r>
            <a:r>
              <a:rPr sz="2000" b="1" spc="-270" dirty="0">
                <a:latin typeface="Arial"/>
                <a:cs typeface="Arial"/>
              </a:rPr>
              <a:t>БРОШЮРЫ </a:t>
            </a:r>
            <a:r>
              <a:rPr sz="2000" b="1" spc="-130" dirty="0">
                <a:latin typeface="Arial"/>
                <a:cs typeface="Arial"/>
              </a:rPr>
              <a:t>«Коллекция </a:t>
            </a:r>
            <a:r>
              <a:rPr sz="2000" b="1" spc="-160" dirty="0">
                <a:latin typeface="Arial"/>
                <a:cs typeface="Arial"/>
              </a:rPr>
              <a:t>семейных </a:t>
            </a:r>
            <a:r>
              <a:rPr sz="2000" b="1" spc="-170" dirty="0">
                <a:latin typeface="Arial"/>
                <a:cs typeface="Arial"/>
              </a:rPr>
              <a:t>событий» </a:t>
            </a:r>
            <a:r>
              <a:rPr sz="2000" spc="-85" dirty="0">
                <a:latin typeface="Arial"/>
                <a:cs typeface="Arial"/>
              </a:rPr>
              <a:t>(алгоритм  </a:t>
            </a:r>
            <a:r>
              <a:rPr sz="2000" spc="-90" dirty="0">
                <a:latin typeface="Arial"/>
                <a:cs typeface="Arial"/>
              </a:rPr>
              <a:t>создания </a:t>
            </a:r>
            <a:r>
              <a:rPr sz="2000" spc="-35" dirty="0">
                <a:latin typeface="Arial"/>
                <a:cs typeface="Arial"/>
              </a:rPr>
              <a:t>и </a:t>
            </a:r>
            <a:r>
              <a:rPr sz="2000" spc="-95" dirty="0">
                <a:latin typeface="Arial"/>
                <a:cs typeface="Arial"/>
              </a:rPr>
              <a:t>управления </a:t>
            </a:r>
            <a:r>
              <a:rPr sz="2000" spc="-75" dirty="0">
                <a:latin typeface="Arial"/>
                <a:cs typeface="Arial"/>
              </a:rPr>
              <a:t>семейными </a:t>
            </a:r>
            <a:r>
              <a:rPr sz="2000" spc="-85" dirty="0">
                <a:latin typeface="Arial"/>
                <a:cs typeface="Arial"/>
              </a:rPr>
              <a:t>событиями </a:t>
            </a:r>
            <a:r>
              <a:rPr sz="2000" spc="-35" dirty="0">
                <a:latin typeface="Arial"/>
                <a:cs typeface="Arial"/>
              </a:rPr>
              <a:t>и </a:t>
            </a:r>
            <a:r>
              <a:rPr sz="2000" spc="-110" dirty="0">
                <a:latin typeface="Arial"/>
                <a:cs typeface="Arial"/>
              </a:rPr>
              <a:t>лучшие </a:t>
            </a:r>
            <a:r>
              <a:rPr sz="2000" spc="-50" dirty="0">
                <a:latin typeface="Arial"/>
                <a:cs typeface="Arial"/>
              </a:rPr>
              <a:t>практики,  </a:t>
            </a:r>
            <a:r>
              <a:rPr sz="2000" spc="-105" dirty="0">
                <a:latin typeface="Arial"/>
                <a:cs typeface="Arial"/>
              </a:rPr>
              <a:t>представленные </a:t>
            </a:r>
            <a:r>
              <a:rPr sz="2000" spc="-90" dirty="0">
                <a:latin typeface="Arial"/>
                <a:cs typeface="Arial"/>
              </a:rPr>
              <a:t>семьями </a:t>
            </a:r>
            <a:r>
              <a:rPr sz="2000" spc="-35" dirty="0">
                <a:latin typeface="Arial"/>
                <a:cs typeface="Arial"/>
              </a:rPr>
              <a:t>и </a:t>
            </a:r>
            <a:r>
              <a:rPr sz="2000" spc="-90" dirty="0">
                <a:latin typeface="Arial"/>
                <a:cs typeface="Arial"/>
              </a:rPr>
              <a:t>собранные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психологами)</a:t>
            </a:r>
            <a:endParaRPr sz="2000">
              <a:latin typeface="Arial"/>
              <a:cs typeface="Arial"/>
            </a:endParaRPr>
          </a:p>
          <a:p>
            <a:pPr marL="102235" indent="-89535">
              <a:lnSpc>
                <a:spcPct val="100000"/>
              </a:lnSpc>
              <a:spcBef>
                <a:spcPts val="93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spc="-200" dirty="0">
                <a:latin typeface="Arial"/>
                <a:cs typeface="Arial"/>
              </a:rPr>
              <a:t>Фестиваль </a:t>
            </a:r>
            <a:r>
              <a:rPr sz="2000" b="1" spc="-160" dirty="0">
                <a:latin typeface="Arial"/>
                <a:cs typeface="Arial"/>
              </a:rPr>
              <a:t>семейных </a:t>
            </a:r>
            <a:r>
              <a:rPr sz="2000" b="1" spc="-190" dirty="0">
                <a:latin typeface="Arial"/>
                <a:cs typeface="Arial"/>
              </a:rPr>
              <a:t>событий </a:t>
            </a:r>
            <a:r>
              <a:rPr sz="2000" b="1" spc="-240" dirty="0">
                <a:latin typeface="Arial"/>
                <a:cs typeface="Arial"/>
              </a:rPr>
              <a:t>в </a:t>
            </a:r>
            <a:r>
              <a:rPr sz="2000" b="1" spc="-185" dirty="0">
                <a:latin typeface="Arial"/>
                <a:cs typeface="Arial"/>
              </a:rPr>
              <a:t>селе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Вятское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160"/>
              </a:lnSpc>
              <a:spcBef>
                <a:spcPts val="1230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spc="-150" dirty="0">
                <a:latin typeface="Arial"/>
                <a:cs typeface="Arial"/>
              </a:rPr>
              <a:t>Обучение </a:t>
            </a:r>
            <a:r>
              <a:rPr sz="2000" b="1" spc="-185" dirty="0">
                <a:latin typeface="Arial"/>
                <a:cs typeface="Arial"/>
              </a:rPr>
              <a:t>психологов </a:t>
            </a:r>
            <a:r>
              <a:rPr sz="2000" b="1" spc="-150" dirty="0">
                <a:latin typeface="Arial"/>
                <a:cs typeface="Arial"/>
              </a:rPr>
              <a:t>детских </a:t>
            </a:r>
            <a:r>
              <a:rPr sz="2000" b="1" spc="-190" dirty="0">
                <a:latin typeface="Arial"/>
                <a:cs typeface="Arial"/>
              </a:rPr>
              <a:t>садов </a:t>
            </a:r>
            <a:r>
              <a:rPr sz="2000" spc="-80" dirty="0">
                <a:latin typeface="Arial"/>
                <a:cs typeface="Arial"/>
              </a:rPr>
              <a:t>современным </a:t>
            </a:r>
            <a:r>
              <a:rPr sz="2000" spc="-95" dirty="0">
                <a:latin typeface="Arial"/>
                <a:cs typeface="Arial"/>
              </a:rPr>
              <a:t>технологиям </a:t>
            </a:r>
            <a:r>
              <a:rPr sz="2000" spc="-90" dirty="0">
                <a:latin typeface="Arial"/>
                <a:cs typeface="Arial"/>
              </a:rPr>
              <a:t>повышения  родительской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компетентности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spc="-175" dirty="0">
                <a:latin typeface="Arial"/>
                <a:cs typeface="Arial"/>
              </a:rPr>
              <a:t>Просветительские</a:t>
            </a:r>
            <a:r>
              <a:rPr sz="2000" b="1" spc="-160" dirty="0">
                <a:latin typeface="Arial"/>
                <a:cs typeface="Arial"/>
              </a:rPr>
              <a:t> </a:t>
            </a:r>
            <a:r>
              <a:rPr sz="2000" b="1" spc="-200" dirty="0">
                <a:latin typeface="Arial"/>
                <a:cs typeface="Arial"/>
              </a:rPr>
              <a:t>статьи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b="1" spc="-175" dirty="0">
                <a:latin typeface="Arial"/>
                <a:cs typeface="Arial"/>
              </a:rPr>
              <a:t>Просветительские</a:t>
            </a:r>
            <a:r>
              <a:rPr sz="2000" b="1" spc="-165" dirty="0">
                <a:latin typeface="Arial"/>
                <a:cs typeface="Arial"/>
              </a:rPr>
              <a:t> </a:t>
            </a:r>
            <a:r>
              <a:rPr sz="2000" b="1" spc="-130" dirty="0">
                <a:latin typeface="Arial"/>
                <a:cs typeface="Arial"/>
              </a:rPr>
              <a:t>ролики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7970" y="10160"/>
            <a:ext cx="4175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40" dirty="0">
                <a:solidFill>
                  <a:srgbClr val="FF0000"/>
                </a:solidFill>
              </a:rPr>
              <a:t>Родительский</a:t>
            </a:r>
            <a:r>
              <a:rPr sz="2800" spc="-210" dirty="0">
                <a:solidFill>
                  <a:srgbClr val="FF0000"/>
                </a:solidFill>
              </a:rPr>
              <a:t> </a:t>
            </a:r>
            <a:r>
              <a:rPr sz="2800" spc="-235" dirty="0">
                <a:solidFill>
                  <a:srgbClr val="FF0000"/>
                </a:solidFill>
              </a:rPr>
              <a:t>университет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356741" y="444449"/>
            <a:ext cx="6538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685">
              <a:lnSpc>
                <a:spcPct val="100000"/>
              </a:lnSpc>
              <a:spcBef>
                <a:spcPts val="100"/>
              </a:spcBef>
            </a:pPr>
            <a:r>
              <a:rPr sz="1800" b="1" i="1" spc="-155" dirty="0">
                <a:latin typeface="Trebuchet MS"/>
                <a:cs typeface="Trebuchet MS"/>
              </a:rPr>
              <a:t>18.30 </a:t>
            </a:r>
            <a:r>
              <a:rPr sz="1800" b="1" i="1" spc="-105" dirty="0">
                <a:latin typeface="Arial"/>
                <a:cs typeface="Arial"/>
              </a:rPr>
              <a:t>– </a:t>
            </a:r>
            <a:r>
              <a:rPr sz="1800" b="1" i="1" spc="-70" dirty="0">
                <a:latin typeface="Arial"/>
                <a:cs typeface="Arial"/>
              </a:rPr>
              <a:t>19.30, </a:t>
            </a:r>
            <a:r>
              <a:rPr sz="1800" b="1" i="1" spc="-225" dirty="0">
                <a:latin typeface="Arial"/>
                <a:cs typeface="Arial"/>
              </a:rPr>
              <a:t>ПОСЛЕДНЯЯ </a:t>
            </a:r>
            <a:r>
              <a:rPr sz="1800" b="1" i="1" spc="-250" dirty="0">
                <a:latin typeface="Arial"/>
                <a:cs typeface="Arial"/>
              </a:rPr>
              <a:t>СРЕДА </a:t>
            </a:r>
            <a:r>
              <a:rPr sz="1800" b="1" i="1" spc="-200" dirty="0">
                <a:latin typeface="Arial"/>
                <a:cs typeface="Arial"/>
              </a:rPr>
              <a:t>КАЖДОГО</a:t>
            </a:r>
            <a:r>
              <a:rPr sz="1800" b="1" i="1" spc="-320" dirty="0">
                <a:latin typeface="Arial"/>
                <a:cs typeface="Arial"/>
              </a:rPr>
              <a:t> </a:t>
            </a:r>
            <a:r>
              <a:rPr sz="1800" b="1" i="1" spc="-215" dirty="0">
                <a:latin typeface="Arial"/>
                <a:cs typeface="Arial"/>
              </a:rPr>
              <a:t>МЕСЯЦА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i="1" spc="-145" dirty="0">
                <a:latin typeface="Arial"/>
                <a:cs typeface="Arial"/>
              </a:rPr>
              <a:t>актовый </a:t>
            </a:r>
            <a:r>
              <a:rPr sz="1800" b="1" i="1" spc="-125" dirty="0">
                <a:latin typeface="Arial"/>
                <a:cs typeface="Arial"/>
              </a:rPr>
              <a:t>зал </a:t>
            </a:r>
            <a:r>
              <a:rPr sz="1800" b="1" i="1" spc="-254" dirty="0">
                <a:latin typeface="Arial"/>
                <a:cs typeface="Arial"/>
              </a:rPr>
              <a:t>ЯрГУ </a:t>
            </a:r>
            <a:r>
              <a:rPr sz="1800" b="1" i="1" spc="-80" dirty="0">
                <a:latin typeface="Arial"/>
                <a:cs typeface="Arial"/>
              </a:rPr>
              <a:t>им. </a:t>
            </a:r>
            <a:r>
              <a:rPr sz="1800" b="1" i="1" spc="-140" dirty="0">
                <a:latin typeface="Arial"/>
                <a:cs typeface="Arial"/>
              </a:rPr>
              <a:t>П.Г.Демидова </a:t>
            </a:r>
            <a:r>
              <a:rPr sz="1800" b="1" i="1" spc="-105" dirty="0">
                <a:latin typeface="Arial"/>
                <a:cs typeface="Arial"/>
              </a:rPr>
              <a:t>(ул. </a:t>
            </a:r>
            <a:r>
              <a:rPr sz="1800" b="1" i="1" spc="-155" dirty="0">
                <a:latin typeface="Arial"/>
                <a:cs typeface="Arial"/>
              </a:rPr>
              <a:t>Советская, </a:t>
            </a:r>
            <a:r>
              <a:rPr sz="1800" b="1" i="1" spc="-75" dirty="0">
                <a:latin typeface="Arial"/>
                <a:cs typeface="Arial"/>
              </a:rPr>
              <a:t>14, </a:t>
            </a:r>
            <a:r>
              <a:rPr sz="1800" b="1" i="1" spc="-90" dirty="0">
                <a:latin typeface="Arial"/>
                <a:cs typeface="Arial"/>
              </a:rPr>
              <a:t>2</a:t>
            </a:r>
            <a:r>
              <a:rPr sz="1800" b="1" i="1" spc="30" dirty="0">
                <a:latin typeface="Arial"/>
                <a:cs typeface="Arial"/>
              </a:rPr>
              <a:t> </a:t>
            </a:r>
            <a:r>
              <a:rPr sz="1800" b="1" i="1" spc="-60" dirty="0">
                <a:latin typeface="Arial"/>
                <a:cs typeface="Arial"/>
              </a:rPr>
              <a:t>этаж)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0" y="1212977"/>
          <a:ext cx="9137650" cy="5631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1305"/>
                <a:gridCol w="7586345"/>
              </a:tblGrid>
              <a:tr h="450850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Дата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Лекция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1905" algn="ctr">
                        <a:lnSpc>
                          <a:spcPts val="2075"/>
                        </a:lnSpc>
                      </a:pP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19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декабря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ts val="2075"/>
                        </a:lnSpc>
                      </a:pPr>
                      <a:r>
                        <a:rPr sz="1800" spc="-114" dirty="0">
                          <a:latin typeface="Arial"/>
                          <a:cs typeface="Arial"/>
                        </a:rPr>
                        <a:t>Биография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семьи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(семейную историю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создаем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сами)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4737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30</a:t>
                      </a:r>
                      <a:r>
                        <a:rPr sz="1800" b="1" spc="-1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января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140" dirty="0">
                          <a:latin typeface="Arial"/>
                          <a:cs typeface="Arial"/>
                        </a:rPr>
                        <a:t>Гения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растим </a:t>
                      </a:r>
                      <a:r>
                        <a:rPr sz="1800" spc="-140" dirty="0">
                          <a:latin typeface="Arial"/>
                          <a:cs typeface="Arial"/>
                        </a:rPr>
                        <a:t>с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пеленок! </a:t>
                      </a:r>
                      <a:r>
                        <a:rPr sz="1800" spc="-110" dirty="0"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польза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вред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раннего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развития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детей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27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февраля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spc="-120" dirty="0">
                          <a:latin typeface="Arial"/>
                          <a:cs typeface="Arial"/>
                        </a:rPr>
                        <a:t>По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ту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сторону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детского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30" dirty="0">
                          <a:latin typeface="Arial"/>
                          <a:cs typeface="Arial"/>
                        </a:rPr>
                        <a:t>страха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27</a:t>
                      </a:r>
                      <a:r>
                        <a:rPr sz="1800" b="1" spc="-1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марта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372110" algn="l"/>
                          <a:tab pos="1059180" algn="l"/>
                          <a:tab pos="1978660" algn="l"/>
                          <a:tab pos="3405504" algn="l"/>
                          <a:tab pos="4461510" algn="l"/>
                          <a:tab pos="5202555" algn="l"/>
                          <a:tab pos="5595620" algn="l"/>
                          <a:tab pos="7134859" algn="l"/>
                        </a:tabLst>
                      </a:pPr>
                      <a:r>
                        <a:rPr sz="1800" spc="-225" dirty="0">
                          <a:latin typeface="Arial"/>
                          <a:cs typeface="Arial"/>
                        </a:rPr>
                        <a:t>В	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кругу	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друзей</a:t>
                      </a:r>
                      <a:r>
                        <a:rPr sz="1800" spc="-90" dirty="0">
                          <a:latin typeface="Trebuchet MS"/>
                          <a:cs typeface="Trebuchet MS"/>
                        </a:rPr>
                        <a:t>:	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особенности	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общения	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детей	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со	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сверстниками	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(как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научиться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дружить</a:t>
                      </a:r>
                      <a:r>
                        <a:rPr sz="1800" spc="-70" dirty="0">
                          <a:latin typeface="Trebuchet MS"/>
                          <a:cs typeface="Trebuchet MS"/>
                        </a:rPr>
                        <a:t>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4737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24</a:t>
                      </a: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апреля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65" dirty="0">
                          <a:latin typeface="Arial"/>
                          <a:cs typeface="Arial"/>
                        </a:rPr>
                        <a:t>Детки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деньги </a:t>
                      </a:r>
                      <a:r>
                        <a:rPr sz="1800" spc="-110" dirty="0"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основы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семейной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финансовой</a:t>
                      </a:r>
                      <a:r>
                        <a:rPr sz="1800" spc="-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грамотности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4737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29</a:t>
                      </a:r>
                      <a:r>
                        <a:rPr sz="1800" b="1" spc="-1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мая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Внимание</a:t>
                      </a:r>
                      <a:r>
                        <a:rPr sz="1800" spc="-90" dirty="0">
                          <a:latin typeface="Trebuchet MS"/>
                          <a:cs typeface="Trebuchet MS"/>
                        </a:rPr>
                        <a:t>: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опасность!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(психология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безопасного поведения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для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детей</a:t>
                      </a:r>
                      <a:r>
                        <a:rPr sz="1800" spc="-95" dirty="0">
                          <a:latin typeface="Trebuchet MS"/>
                          <a:cs typeface="Trebuchet MS"/>
                        </a:rPr>
                        <a:t>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26</a:t>
                      </a:r>
                      <a:r>
                        <a:rPr sz="1800" b="1" spc="-1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июня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70"/>
                        </a:spcBef>
                        <a:tabLst>
                          <a:tab pos="1234440" algn="l"/>
                          <a:tab pos="1838325" algn="l"/>
                          <a:tab pos="2959735" algn="l"/>
                          <a:tab pos="3215005" algn="l"/>
                          <a:tab pos="5003800" algn="l"/>
                          <a:tab pos="6228080" algn="l"/>
                          <a:tab pos="7400290" algn="l"/>
                        </a:tabLst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Школьные	годы	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чудесные</a:t>
                      </a:r>
                      <a:r>
                        <a:rPr sz="1800" spc="-110" dirty="0">
                          <a:latin typeface="Trebuchet MS"/>
                          <a:cs typeface="Trebuchet MS"/>
                        </a:rPr>
                        <a:t>:	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о	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психологической	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подготовке	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родителей	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и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ребенка </a:t>
                      </a:r>
                      <a:r>
                        <a:rPr sz="1800" spc="4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школе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25</a:t>
                      </a:r>
                      <a:r>
                        <a:rPr sz="1800" b="1" spc="-1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сентября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Капризный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аппетит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(психология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формирования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пищевого поведения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у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детей</a:t>
                      </a:r>
                      <a:r>
                        <a:rPr sz="1800" spc="-95" dirty="0">
                          <a:latin typeface="Trebuchet MS"/>
                          <a:cs typeface="Trebuchet MS"/>
                        </a:rPr>
                        <a:t>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385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30</a:t>
                      </a: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октября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Детские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истерики </a:t>
                      </a:r>
                      <a:r>
                        <a:rPr sz="1800" spc="-110" dirty="0">
                          <a:latin typeface="Trebuchet MS"/>
                          <a:cs typeface="Trebuchet MS"/>
                        </a:rPr>
                        <a:t>-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что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вам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хочет 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сказать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ребенок?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2738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27</a:t>
                      </a:r>
                      <a:r>
                        <a:rPr sz="1800" b="1" spc="-1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b="1" spc="-1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ноября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75" dirty="0">
                          <a:latin typeface="Arial"/>
                          <a:cs typeface="Arial"/>
                        </a:rPr>
                        <a:t>Источники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ресурсов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родителей (где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как 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восстанавливать</a:t>
                      </a:r>
                      <a:r>
                        <a:rPr sz="18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энергию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родителям</a:t>
                      </a:r>
                      <a:r>
                        <a:rPr sz="1800" spc="-70" dirty="0">
                          <a:latin typeface="Trebuchet MS"/>
                          <a:cs typeface="Trebuchet MS"/>
                        </a:rPr>
                        <a:t>?)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65" dirty="0"/>
              <a:t>МАСТЕР</a:t>
            </a:r>
            <a:r>
              <a:rPr spc="-365" dirty="0">
                <a:latin typeface="Trebuchet MS"/>
                <a:cs typeface="Trebuchet MS"/>
              </a:rPr>
              <a:t>-</a:t>
            </a:r>
            <a:r>
              <a:rPr spc="-365" dirty="0"/>
              <a:t>КЛАССЫ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5173" y="1622425"/>
          <a:ext cx="8713470" cy="56094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440"/>
                <a:gridCol w="2887345"/>
                <a:gridCol w="4464685"/>
              </a:tblGrid>
              <a:tr h="45847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2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ДАТА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ТЕМА 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18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ТЕМА 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 </a:t>
                      </a:r>
                      <a:r>
                        <a:rPr sz="18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участия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906780">
                <a:tc>
                  <a:txBody>
                    <a:bodyPr/>
                    <a:lstStyle/>
                    <a:p>
                      <a:pPr marL="97155" marR="21717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фе</a:t>
                      </a:r>
                      <a:r>
                        <a:rPr sz="2200" b="1" spc="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2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ль  </a:t>
                      </a:r>
                      <a:r>
                        <a:rPr sz="2200" b="1" spc="-110" dirty="0">
                          <a:latin typeface="Arial"/>
                          <a:cs typeface="Arial"/>
                        </a:rPr>
                        <a:t>2019</a:t>
                      </a:r>
                      <a:r>
                        <a:rPr sz="2200" b="1" spc="-1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135" dirty="0">
                          <a:latin typeface="Arial"/>
                          <a:cs typeface="Arial"/>
                        </a:rPr>
                        <a:t>г.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5" dirty="0">
                          <a:latin typeface="Arial"/>
                          <a:cs typeface="Arial"/>
                        </a:rPr>
                        <a:t>«Секреты </a:t>
                      </a:r>
                      <a:r>
                        <a:rPr sz="1600" spc="-110" dirty="0">
                          <a:latin typeface="Arial"/>
                          <a:cs typeface="Arial"/>
                        </a:rPr>
                        <a:t>счастливых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семей»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600" spc="-70" dirty="0">
                          <a:latin typeface="Arial"/>
                          <a:cs typeface="Arial"/>
                        </a:rPr>
                        <a:t>Конструктор 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детских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праздников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7790" marR="74930">
                        <a:lnSpc>
                          <a:spcPct val="114999"/>
                        </a:lnSpc>
                        <a:tabLst>
                          <a:tab pos="1097915" algn="l"/>
                          <a:tab pos="3137535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ак	самос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оя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но	с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аниров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,  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организовывать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проводить 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детский</a:t>
                      </a:r>
                      <a:r>
                        <a:rPr sz="1600" spc="-2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праздник,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825"/>
                        </a:lnSpc>
                        <a:tabLst>
                          <a:tab pos="747395" algn="l"/>
                        </a:tabLst>
                      </a:pPr>
                      <a:r>
                        <a:rPr sz="1600" spc="-90" dirty="0">
                          <a:latin typeface="Arial"/>
                          <a:cs typeface="Arial"/>
                        </a:rPr>
                        <a:t>чтобы	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он</a:t>
                      </a:r>
                      <a:r>
                        <a:rPr sz="1600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25" dirty="0">
                          <a:latin typeface="Arial"/>
                          <a:cs typeface="Arial"/>
                        </a:rPr>
                        <a:t>стал 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значимым 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событием 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600" spc="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жизни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825"/>
                        </a:lnSpc>
                      </a:pPr>
                      <a:r>
                        <a:rPr sz="1600" spc="-75" dirty="0">
                          <a:latin typeface="Arial"/>
                          <a:cs typeface="Arial"/>
                        </a:rPr>
                        <a:t>семьи)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353185">
                <a:tc>
                  <a:txBody>
                    <a:bodyPr/>
                    <a:lstStyle/>
                    <a:p>
                      <a:pPr marL="97155" marR="39941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апр</a:t>
                      </a:r>
                      <a:r>
                        <a:rPr sz="2200" b="1" spc="-4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ль  </a:t>
                      </a:r>
                      <a:r>
                        <a:rPr sz="2200" b="1" spc="-110" dirty="0">
                          <a:latin typeface="Arial"/>
                          <a:cs typeface="Arial"/>
                        </a:rPr>
                        <a:t>2019</a:t>
                      </a:r>
                      <a:r>
                        <a:rPr sz="2200" b="1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135" dirty="0">
                          <a:latin typeface="Arial"/>
                          <a:cs typeface="Arial"/>
                        </a:rPr>
                        <a:t>г.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80" dirty="0">
                          <a:latin typeface="Arial"/>
                          <a:cs typeface="Arial"/>
                        </a:rPr>
                        <a:t>«Играем 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всей 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семьей»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spc="-114" dirty="0">
                          <a:latin typeface="Arial"/>
                          <a:cs typeface="Arial"/>
                        </a:rPr>
                        <a:t>Путешествуем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всей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семьей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790" marR="304165">
                        <a:lnSpc>
                          <a:spcPct val="114999"/>
                        </a:lnSpc>
                      </a:pPr>
                      <a:r>
                        <a:rPr sz="1800" spc="-35" dirty="0">
                          <a:latin typeface="Arial"/>
                          <a:cs typeface="Arial"/>
                        </a:rPr>
                        <a:t>(как 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сделать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путешествие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значимым 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событием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жизни 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семьи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наполненным 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психологическими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смыслами)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037590">
                <a:tc>
                  <a:txBody>
                    <a:bodyPr/>
                    <a:lstStyle/>
                    <a:p>
                      <a:pPr marL="97155" marR="28829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b="1" dirty="0">
                          <a:latin typeface="Arial"/>
                          <a:cs typeface="Arial"/>
                        </a:rPr>
                        <a:t>ок</a:t>
                      </a:r>
                      <a:r>
                        <a:rPr sz="2200" b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2200" b="1" spc="-5" dirty="0">
                          <a:latin typeface="Arial"/>
                          <a:cs typeface="Arial"/>
                        </a:rPr>
                        <a:t>яб</a:t>
                      </a:r>
                      <a:r>
                        <a:rPr sz="2200" b="1" spc="-1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ь  </a:t>
                      </a:r>
                      <a:r>
                        <a:rPr sz="2200" b="1" spc="-110" dirty="0">
                          <a:latin typeface="Arial"/>
                          <a:cs typeface="Arial"/>
                        </a:rPr>
                        <a:t>2019</a:t>
                      </a:r>
                      <a:r>
                        <a:rPr sz="2200" b="1" spc="-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135" dirty="0">
                          <a:latin typeface="Arial"/>
                          <a:cs typeface="Arial"/>
                        </a:rPr>
                        <a:t>г.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594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75" dirty="0">
                          <a:latin typeface="Arial"/>
                          <a:cs typeface="Arial"/>
                        </a:rPr>
                        <a:t>«Домашние 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посиделки»  (традиционные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6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семейные  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настольные</a:t>
                      </a:r>
                      <a:r>
                        <a:rPr sz="16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игры)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Давайте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жить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дружно!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401445" algn="l"/>
                          <a:tab pos="2578100" algn="l"/>
                          <a:tab pos="4254500" algn="l"/>
                        </a:tabLst>
                      </a:pPr>
                      <a:r>
                        <a:rPr sz="1800" spc="-85" dirty="0">
                          <a:latin typeface="Arial"/>
                          <a:cs typeface="Arial"/>
                        </a:rPr>
                        <a:t>(психология	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семейного	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гостеприимства	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и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95" dirty="0">
                          <a:latin typeface="Arial"/>
                          <a:cs typeface="Arial"/>
                        </a:rPr>
                        <a:t>добрососедства)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883285">
                <a:tc>
                  <a:txBody>
                    <a:bodyPr/>
                    <a:lstStyle/>
                    <a:p>
                      <a:pPr marL="97155" marR="38036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200" b="1" spc="-5" dirty="0">
                          <a:latin typeface="Arial"/>
                          <a:cs typeface="Arial"/>
                        </a:rPr>
                        <a:t>ноя</a:t>
                      </a:r>
                      <a:r>
                        <a:rPr sz="2200" b="1" spc="-10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2200" b="1" dirty="0">
                          <a:latin typeface="Arial"/>
                          <a:cs typeface="Arial"/>
                        </a:rPr>
                        <a:t>рь  </a:t>
                      </a:r>
                      <a:r>
                        <a:rPr sz="2200" b="1" spc="-110" dirty="0">
                          <a:latin typeface="Arial"/>
                          <a:cs typeface="Arial"/>
                        </a:rPr>
                        <a:t>2019</a:t>
                      </a:r>
                      <a:r>
                        <a:rPr sz="2200" b="1" spc="-1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200" b="1" spc="-135" dirty="0">
                          <a:latin typeface="Arial"/>
                          <a:cs typeface="Arial"/>
                        </a:rPr>
                        <a:t>г.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594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14" dirty="0">
                          <a:latin typeface="Arial"/>
                          <a:cs typeface="Arial"/>
                        </a:rPr>
                        <a:t>«А 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у </a:t>
                      </a:r>
                      <a:r>
                        <a:rPr sz="1600" spc="-95" dirty="0">
                          <a:latin typeface="Arial"/>
                          <a:cs typeface="Arial"/>
                        </a:rPr>
                        <a:t>нас </a:t>
                      </a:r>
                      <a:r>
                        <a:rPr sz="1600" spc="-70" dirty="0">
                          <a:latin typeface="Arial"/>
                          <a:cs typeface="Arial"/>
                        </a:rPr>
                        <a:t>во 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дворе»  </a:t>
                      </a:r>
                      <a:r>
                        <a:rPr sz="1600" spc="-65" dirty="0">
                          <a:latin typeface="Arial"/>
                          <a:cs typeface="Arial"/>
                        </a:rPr>
                        <a:t>(традиционные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6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семейные  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подвижные</a:t>
                      </a:r>
                      <a:r>
                        <a:rPr sz="16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игры)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8597" y="160985"/>
            <a:ext cx="59613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04139" algn="ctr">
              <a:lnSpc>
                <a:spcPct val="100000"/>
              </a:lnSpc>
              <a:spcBef>
                <a:spcPts val="95"/>
              </a:spcBef>
            </a:pPr>
            <a:r>
              <a:rPr sz="4000" spc="-290" dirty="0"/>
              <a:t>Марафон </a:t>
            </a:r>
            <a:r>
              <a:rPr sz="4000" spc="-330" dirty="0"/>
              <a:t>для</a:t>
            </a:r>
            <a:r>
              <a:rPr sz="4000" spc="-150" dirty="0"/>
              <a:t> </a:t>
            </a:r>
            <a:r>
              <a:rPr sz="4000" spc="-275" dirty="0"/>
              <a:t>семей</a:t>
            </a:r>
            <a:endParaRPr sz="4000"/>
          </a:p>
          <a:p>
            <a:pPr algn="ctr">
              <a:lnSpc>
                <a:spcPct val="100000"/>
              </a:lnSpc>
            </a:pPr>
            <a:r>
              <a:rPr sz="4000" spc="-270" dirty="0"/>
              <a:t>«Жизнь </a:t>
            </a:r>
            <a:r>
              <a:rPr sz="4000" spc="-330" dirty="0"/>
              <a:t>семьи </a:t>
            </a:r>
            <a:r>
              <a:rPr sz="4000" spc="-484" dirty="0"/>
              <a:t>в</a:t>
            </a:r>
            <a:r>
              <a:rPr sz="4000" spc="-95" dirty="0"/>
              <a:t> </a:t>
            </a:r>
            <a:r>
              <a:rPr sz="4000" spc="-355" dirty="0"/>
              <a:t>фильмах»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06576" y="1783461"/>
            <a:ext cx="7493634" cy="16789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125" dirty="0">
                <a:latin typeface="Arial"/>
                <a:cs typeface="Arial"/>
              </a:rPr>
              <a:t>направленный </a:t>
            </a:r>
            <a:r>
              <a:rPr sz="2800" spc="-135" dirty="0">
                <a:latin typeface="Arial"/>
                <a:cs typeface="Arial"/>
              </a:rPr>
              <a:t>на </a:t>
            </a:r>
            <a:r>
              <a:rPr sz="2800" spc="-125" dirty="0">
                <a:latin typeface="Arial"/>
                <a:cs typeface="Arial"/>
              </a:rPr>
              <a:t>создание </a:t>
            </a:r>
            <a:r>
              <a:rPr sz="2800" spc="-95" dirty="0">
                <a:latin typeface="Arial"/>
                <a:cs typeface="Arial"/>
              </a:rPr>
              <a:t>коллекции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семейных  </a:t>
            </a:r>
            <a:r>
              <a:rPr sz="2800" spc="-125" dirty="0">
                <a:latin typeface="Arial"/>
                <a:cs typeface="Arial"/>
              </a:rPr>
              <a:t>событий </a:t>
            </a:r>
            <a:r>
              <a:rPr sz="2800" spc="-114" dirty="0">
                <a:latin typeface="Arial"/>
                <a:cs typeface="Arial"/>
              </a:rPr>
              <a:t>традиционных </a:t>
            </a:r>
            <a:r>
              <a:rPr sz="2800" spc="-165" dirty="0">
                <a:latin typeface="Arial"/>
                <a:cs typeface="Arial"/>
              </a:rPr>
              <a:t>для </a:t>
            </a:r>
            <a:r>
              <a:rPr sz="2800" spc="-120" dirty="0">
                <a:latin typeface="Arial"/>
                <a:cs typeface="Arial"/>
              </a:rPr>
              <a:t>русской </a:t>
            </a:r>
            <a:r>
              <a:rPr sz="2800" spc="-155" dirty="0">
                <a:latin typeface="Arial"/>
                <a:cs typeface="Arial"/>
              </a:rPr>
              <a:t>культуры</a:t>
            </a:r>
            <a:r>
              <a:rPr sz="2800" spc="-170" dirty="0">
                <a:latin typeface="Arial"/>
                <a:cs typeface="Arial"/>
              </a:rPr>
              <a:t> </a:t>
            </a:r>
            <a:r>
              <a:rPr sz="2800" spc="-55" dirty="0">
                <a:latin typeface="Arial"/>
                <a:cs typeface="Arial"/>
              </a:rPr>
              <a:t>и</a:t>
            </a:r>
            <a:endParaRPr sz="2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2800" spc="-120" dirty="0">
                <a:latin typeface="Arial"/>
                <a:cs typeface="Arial"/>
              </a:rPr>
              <a:t>значимых </a:t>
            </a:r>
            <a:r>
              <a:rPr sz="2800" spc="-160" dirty="0">
                <a:latin typeface="Arial"/>
                <a:cs typeface="Arial"/>
              </a:rPr>
              <a:t>для </a:t>
            </a:r>
            <a:r>
              <a:rPr sz="2800" spc="-110" dirty="0">
                <a:latin typeface="Arial"/>
                <a:cs typeface="Arial"/>
              </a:rPr>
              <a:t>современной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60" dirty="0">
                <a:latin typeface="Arial"/>
                <a:cs typeface="Arial"/>
              </a:rPr>
              <a:t>семьи</a:t>
            </a:r>
            <a:r>
              <a:rPr sz="2800" spc="-160" dirty="0"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2000" b="1" spc="-160" dirty="0">
                <a:solidFill>
                  <a:srgbClr val="FF0000"/>
                </a:solidFill>
                <a:latin typeface="Arial"/>
                <a:cs typeface="Arial"/>
              </a:rPr>
              <a:t>(продолжительность: </a:t>
            </a:r>
            <a:r>
              <a:rPr sz="2000" b="1" spc="-210" dirty="0">
                <a:solidFill>
                  <a:srgbClr val="FF0000"/>
                </a:solidFill>
                <a:latin typeface="Arial"/>
                <a:cs typeface="Arial"/>
              </a:rPr>
              <a:t>февраль </a:t>
            </a:r>
            <a:r>
              <a:rPr sz="2000" b="1" spc="-114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2000" b="1" spc="-170" dirty="0">
                <a:solidFill>
                  <a:srgbClr val="FF0000"/>
                </a:solidFill>
                <a:latin typeface="Arial"/>
                <a:cs typeface="Arial"/>
              </a:rPr>
              <a:t>июнь </a:t>
            </a:r>
            <a:r>
              <a:rPr sz="2000" b="1" spc="-100" dirty="0">
                <a:solidFill>
                  <a:srgbClr val="FF0000"/>
                </a:solidFill>
                <a:latin typeface="Arial"/>
                <a:cs typeface="Arial"/>
              </a:rPr>
              <a:t>2019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95" dirty="0">
                <a:solidFill>
                  <a:srgbClr val="FF0000"/>
                </a:solidFill>
                <a:latin typeface="Arial"/>
                <a:cs typeface="Arial"/>
              </a:rPr>
              <a:t>г.)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3880865"/>
            <a:ext cx="3568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  <a:tab pos="1731645" algn="l"/>
              </a:tabLst>
            </a:pPr>
            <a:r>
              <a:rPr sz="2800" spc="-125" dirty="0">
                <a:latin typeface="Arial"/>
                <a:cs typeface="Arial"/>
              </a:rPr>
              <a:t>Форма	</a:t>
            </a:r>
            <a:r>
              <a:rPr sz="2800" spc="-120" dirty="0">
                <a:latin typeface="Arial"/>
                <a:cs typeface="Arial"/>
              </a:rPr>
              <a:t>проведения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5325" y="3880865"/>
            <a:ext cx="4184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4820" algn="l"/>
                <a:tab pos="1818639" algn="l"/>
                <a:tab pos="2332355" algn="l"/>
                <a:tab pos="3296920" algn="l"/>
              </a:tabLst>
            </a:pPr>
            <a:r>
              <a:rPr sz="2800" spc="-175" dirty="0">
                <a:latin typeface="Trebuchet MS"/>
                <a:cs typeface="Trebuchet MS"/>
              </a:rPr>
              <a:t>-	</a:t>
            </a:r>
            <a:r>
              <a:rPr sz="2800" spc="-60" dirty="0">
                <a:latin typeface="Arial"/>
                <a:cs typeface="Arial"/>
              </a:rPr>
              <a:t>г</a:t>
            </a:r>
            <a:r>
              <a:rPr sz="2800" spc="-105" dirty="0">
                <a:latin typeface="Arial"/>
                <a:cs typeface="Arial"/>
              </a:rPr>
              <a:t>р</a:t>
            </a:r>
            <a:r>
              <a:rPr sz="2800" spc="-120" dirty="0">
                <a:latin typeface="Arial"/>
                <a:cs typeface="Arial"/>
              </a:rPr>
              <a:t>уппа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50" dirty="0">
                <a:latin typeface="Arial"/>
                <a:cs typeface="Arial"/>
              </a:rPr>
              <a:t>в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130" dirty="0">
                <a:latin typeface="Arial"/>
                <a:cs typeface="Arial"/>
              </a:rPr>
              <a:t>соц</a:t>
            </a:r>
            <a:r>
              <a:rPr sz="2800" spc="-325" dirty="0">
                <a:latin typeface="Trebuchet MS"/>
                <a:cs typeface="Trebuchet MS"/>
              </a:rPr>
              <a:t>.</a:t>
            </a:r>
            <a:r>
              <a:rPr sz="2800" dirty="0">
                <a:latin typeface="Trebuchet MS"/>
                <a:cs typeface="Trebuchet MS"/>
              </a:rPr>
              <a:t>	</a:t>
            </a:r>
            <a:r>
              <a:rPr sz="2800" spc="-204" dirty="0">
                <a:latin typeface="Arial"/>
                <a:cs typeface="Arial"/>
              </a:rPr>
              <a:t>се</a:t>
            </a:r>
            <a:r>
              <a:rPr sz="2800" spc="-190" dirty="0">
                <a:latin typeface="Arial"/>
                <a:cs typeface="Arial"/>
              </a:rPr>
              <a:t>т</a:t>
            </a:r>
            <a:r>
              <a:rPr sz="2800" spc="-160" dirty="0">
                <a:latin typeface="Arial"/>
                <a:cs typeface="Arial"/>
              </a:rPr>
              <a:t>ях,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1440" y="4307840"/>
            <a:ext cx="772731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160" dirty="0">
                <a:latin typeface="Arial"/>
                <a:cs typeface="Arial"/>
              </a:rPr>
              <a:t>содержащая </a:t>
            </a:r>
            <a:r>
              <a:rPr sz="2800" spc="-110" dirty="0">
                <a:latin typeface="Arial"/>
                <a:cs typeface="Arial"/>
              </a:rPr>
              <a:t>контент </a:t>
            </a:r>
            <a:r>
              <a:rPr sz="2800" spc="-80" dirty="0">
                <a:latin typeface="Arial"/>
                <a:cs typeface="Arial"/>
              </a:rPr>
              <a:t>из </a:t>
            </a:r>
            <a:r>
              <a:rPr sz="2800" spc="-125" dirty="0">
                <a:latin typeface="Arial"/>
                <a:cs typeface="Arial"/>
              </a:rPr>
              <a:t>выполненных домашних  </a:t>
            </a:r>
            <a:r>
              <a:rPr sz="2800" spc="-140" dirty="0">
                <a:latin typeface="Arial"/>
                <a:cs typeface="Arial"/>
              </a:rPr>
              <a:t>заданий</a:t>
            </a:r>
            <a:r>
              <a:rPr sz="2800" spc="-140" dirty="0">
                <a:latin typeface="Trebuchet MS"/>
                <a:cs typeface="Trebuchet MS"/>
              </a:rPr>
              <a:t>, </a:t>
            </a:r>
            <a:r>
              <a:rPr sz="2800" spc="-135" dirty="0">
                <a:latin typeface="Arial"/>
                <a:cs typeface="Arial"/>
              </a:rPr>
              <a:t>полученных на </a:t>
            </a:r>
            <a:r>
              <a:rPr sz="2800" spc="-170" dirty="0">
                <a:latin typeface="Arial"/>
                <a:cs typeface="Arial"/>
              </a:rPr>
              <a:t>мастер</a:t>
            </a:r>
            <a:r>
              <a:rPr sz="2800" spc="-170" dirty="0">
                <a:latin typeface="Trebuchet MS"/>
                <a:cs typeface="Trebuchet MS"/>
              </a:rPr>
              <a:t>-</a:t>
            </a:r>
            <a:r>
              <a:rPr sz="2800" spc="-170" dirty="0">
                <a:latin typeface="Arial"/>
                <a:cs typeface="Arial"/>
              </a:rPr>
              <a:t>классах </a:t>
            </a:r>
            <a:r>
              <a:rPr sz="2800" spc="-80" dirty="0">
                <a:latin typeface="Arial"/>
                <a:cs typeface="Arial"/>
              </a:rPr>
              <a:t>по  </a:t>
            </a:r>
            <a:r>
              <a:rPr sz="2800" spc="-114" dirty="0">
                <a:latin typeface="Arial"/>
                <a:cs typeface="Arial"/>
              </a:rPr>
              <a:t>созданию </a:t>
            </a:r>
            <a:r>
              <a:rPr sz="2800" spc="-55" dirty="0">
                <a:latin typeface="Arial"/>
                <a:cs typeface="Arial"/>
              </a:rPr>
              <a:t>и </a:t>
            </a:r>
            <a:r>
              <a:rPr sz="2800" spc="-130" dirty="0">
                <a:latin typeface="Arial"/>
                <a:cs typeface="Arial"/>
              </a:rPr>
              <a:t>управлению </a:t>
            </a:r>
            <a:r>
              <a:rPr sz="2800" spc="-105" dirty="0">
                <a:latin typeface="Arial"/>
                <a:cs typeface="Arial"/>
              </a:rPr>
              <a:t>семейными</a:t>
            </a:r>
            <a:r>
              <a:rPr sz="2800" spc="-270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событиями</a:t>
            </a:r>
            <a:r>
              <a:rPr sz="2800" spc="-145" dirty="0"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3990" y="1745106"/>
            <a:ext cx="643509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340" dirty="0">
                <a:latin typeface="Arial"/>
                <a:cs typeface="Arial"/>
              </a:rPr>
              <a:t>Новости, </a:t>
            </a:r>
            <a:r>
              <a:rPr sz="4000" b="1" spc="-290" dirty="0">
                <a:latin typeface="Arial"/>
                <a:cs typeface="Arial"/>
              </a:rPr>
              <a:t>расписание,</a:t>
            </a:r>
            <a:r>
              <a:rPr sz="4000" b="1" spc="-95" dirty="0">
                <a:latin typeface="Arial"/>
                <a:cs typeface="Arial"/>
              </a:rPr>
              <a:t> </a:t>
            </a:r>
            <a:r>
              <a:rPr sz="4000" b="1" spc="-370" dirty="0">
                <a:latin typeface="Arial"/>
                <a:cs typeface="Arial"/>
              </a:rPr>
              <a:t>статьи:</a:t>
            </a:r>
            <a:endParaRPr sz="4000">
              <a:latin typeface="Arial"/>
              <a:cs typeface="Arial"/>
            </a:endParaRPr>
          </a:p>
          <a:p>
            <a:pPr marL="1114425" marR="1000125" indent="-111125" algn="ctr">
              <a:lnSpc>
                <a:spcPct val="100000"/>
              </a:lnSpc>
            </a:pPr>
            <a:r>
              <a:rPr sz="4000" spc="-204" dirty="0">
                <a:latin typeface="Trebuchet MS"/>
                <a:cs typeface="Trebuchet MS"/>
              </a:rPr>
              <a:t>rapk.org  </a:t>
            </a:r>
            <a:r>
              <a:rPr sz="4000" spc="-195" dirty="0">
                <a:latin typeface="Trebuchet MS"/>
                <a:cs typeface="Trebuchet MS"/>
              </a:rPr>
              <a:t>vk.com/school_psy  </a:t>
            </a:r>
            <a:r>
              <a:rPr sz="4000" spc="-110" dirty="0">
                <a:latin typeface="Trebuchet MS"/>
                <a:cs typeface="Trebuchet MS"/>
              </a:rPr>
              <a:t>#</a:t>
            </a:r>
            <a:r>
              <a:rPr sz="4000" spc="-180" dirty="0">
                <a:latin typeface="Arial"/>
                <a:cs typeface="Arial"/>
              </a:rPr>
              <a:t>секреты</a:t>
            </a:r>
            <a:r>
              <a:rPr sz="4000" spc="-175" dirty="0">
                <a:latin typeface="Arial"/>
                <a:cs typeface="Arial"/>
              </a:rPr>
              <a:t>р</a:t>
            </a:r>
            <a:r>
              <a:rPr sz="4000" spc="-225" dirty="0">
                <a:latin typeface="Arial"/>
                <a:cs typeface="Arial"/>
              </a:rPr>
              <a:t>о</a:t>
            </a:r>
            <a:r>
              <a:rPr sz="4000" spc="-175" dirty="0">
                <a:latin typeface="Arial"/>
                <a:cs typeface="Arial"/>
              </a:rPr>
              <a:t>ди</a:t>
            </a:r>
            <a:r>
              <a:rPr sz="4000" spc="-165" dirty="0">
                <a:latin typeface="Arial"/>
                <a:cs typeface="Arial"/>
              </a:rPr>
              <a:t>т</a:t>
            </a:r>
            <a:r>
              <a:rPr sz="4000" spc="-310" dirty="0">
                <a:latin typeface="Arial"/>
                <a:cs typeface="Arial"/>
              </a:rPr>
              <a:t>е</a:t>
            </a:r>
            <a:r>
              <a:rPr sz="4000" spc="-210" dirty="0">
                <a:latin typeface="Arial"/>
                <a:cs typeface="Arial"/>
              </a:rPr>
              <a:t>лей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0254" marR="5080" indent="-3092450">
              <a:lnSpc>
                <a:spcPct val="115700"/>
              </a:lnSpc>
              <a:spcBef>
                <a:spcPts val="100"/>
              </a:spcBef>
            </a:pPr>
            <a:r>
              <a:rPr spc="-315" dirty="0"/>
              <a:t>Запись </a:t>
            </a:r>
            <a:r>
              <a:rPr spc="-195" dirty="0"/>
              <a:t>на </a:t>
            </a:r>
            <a:r>
              <a:rPr spc="-254" dirty="0"/>
              <a:t>индивидуальные </a:t>
            </a:r>
            <a:r>
              <a:rPr spc="-265" dirty="0"/>
              <a:t>консультации:  </a:t>
            </a:r>
            <a:r>
              <a:rPr spc="-250" dirty="0">
                <a:latin typeface="Trebuchet MS"/>
                <a:cs typeface="Trebuchet MS"/>
              </a:rPr>
              <a:t>663-611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2695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888888"/>
                </a:solidFill>
                <a:latin typeface="Trebuchet MS"/>
                <a:cs typeface="Trebuchet MS"/>
              </a:rPr>
              <a:t>15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2575" y="1641805"/>
            <a:ext cx="70351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80" dirty="0"/>
              <a:t>КОНТАКТНАЯ</a:t>
            </a:r>
            <a:r>
              <a:rPr sz="4400" spc="-335" dirty="0"/>
              <a:t> </a:t>
            </a:r>
            <a:r>
              <a:rPr sz="4400" spc="-390" dirty="0"/>
              <a:t>ИНФОРМАЦИЯ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4355" marR="480695" indent="177800">
              <a:lnSpc>
                <a:spcPct val="100000"/>
              </a:lnSpc>
              <a:spcBef>
                <a:spcPts val="95"/>
              </a:spcBef>
            </a:pPr>
            <a:r>
              <a:rPr b="1" i="1" spc="-250" dirty="0">
                <a:latin typeface="Arial"/>
                <a:cs typeface="Arial"/>
              </a:rPr>
              <a:t>Елена </a:t>
            </a:r>
            <a:r>
              <a:rPr b="1" i="1" spc="-245" dirty="0">
                <a:latin typeface="Arial"/>
                <a:cs typeface="Arial"/>
              </a:rPr>
              <a:t>Геннадьевна </a:t>
            </a:r>
            <a:r>
              <a:rPr b="1" i="1" spc="-254" dirty="0">
                <a:latin typeface="Arial"/>
                <a:cs typeface="Arial"/>
              </a:rPr>
              <a:t>Руновская</a:t>
            </a:r>
            <a:r>
              <a:rPr spc="-254" dirty="0">
                <a:latin typeface="Trebuchet MS"/>
                <a:cs typeface="Trebuchet MS"/>
              </a:rPr>
              <a:t>,  </a:t>
            </a:r>
            <a:r>
              <a:rPr spc="-80" dirty="0"/>
              <a:t>к.псих.н., </a:t>
            </a:r>
            <a:r>
              <a:rPr spc="-145" dirty="0"/>
              <a:t>член </a:t>
            </a:r>
            <a:r>
              <a:rPr spc="-280" dirty="0"/>
              <a:t>НП</a:t>
            </a:r>
            <a:r>
              <a:rPr spc="-215" dirty="0"/>
              <a:t> </a:t>
            </a:r>
            <a:r>
              <a:rPr spc="-160" dirty="0"/>
              <a:t>«Региональная</a:t>
            </a:r>
          </a:p>
          <a:p>
            <a:pPr marL="76200">
              <a:lnSpc>
                <a:spcPts val="2690"/>
              </a:lnSpc>
            </a:pPr>
            <a:r>
              <a:rPr spc="-150" dirty="0"/>
              <a:t>Ассоциация</a:t>
            </a:r>
            <a:r>
              <a:rPr spc="-210" dirty="0"/>
              <a:t> </a:t>
            </a:r>
            <a:r>
              <a:rPr spc="-145" dirty="0"/>
              <a:t>психологов</a:t>
            </a:r>
            <a:r>
              <a:rPr spc="-145" dirty="0">
                <a:latin typeface="Trebuchet MS"/>
                <a:cs typeface="Trebuchet MS"/>
              </a:rPr>
              <a:t>-</a:t>
            </a:r>
            <a:r>
              <a:rPr spc="-145" dirty="0"/>
              <a:t>консультантов»</a:t>
            </a:r>
          </a:p>
          <a:p>
            <a:pPr marL="1880870">
              <a:lnSpc>
                <a:spcPct val="100000"/>
              </a:lnSpc>
            </a:pPr>
            <a:r>
              <a:rPr spc="-85" dirty="0">
                <a:latin typeface="Trebuchet MS"/>
                <a:cs typeface="Trebuchet MS"/>
              </a:rPr>
              <a:t>8-980-700-45-09</a:t>
            </a:r>
          </a:p>
          <a:p>
            <a:pPr marL="1659889" marR="1585595" algn="ctr">
              <a:lnSpc>
                <a:spcPts val="2690"/>
              </a:lnSpc>
              <a:spcBef>
                <a:spcPts val="650"/>
              </a:spcBef>
            </a:pPr>
            <a:r>
              <a:rPr u="heavy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eru</a:t>
            </a:r>
            <a:r>
              <a:rPr u="heavy" spc="-11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n</a:t>
            </a:r>
            <a:r>
              <a:rPr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o</a:t>
            </a:r>
            <a:r>
              <a:rPr u="heavy" spc="-1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v</a:t>
            </a:r>
            <a:r>
              <a:rPr u="heavy" spc="-9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s</a:t>
            </a:r>
            <a:r>
              <a:rPr u="heavy" spc="-1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k</a:t>
            </a:r>
            <a:r>
              <a:rPr u="heavy" spc="-1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a</a:t>
            </a:r>
            <a:r>
              <a:rPr u="heavy" spc="-1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y</a:t>
            </a:r>
            <a:r>
              <a:rPr u="heavy" spc="-7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a@bk.ru </a:t>
            </a:r>
            <a:r>
              <a:rPr spc="-4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pc="-275" dirty="0"/>
              <a:t>Тел.</a:t>
            </a:r>
            <a:r>
              <a:rPr spc="-165" dirty="0"/>
              <a:t> </a:t>
            </a:r>
            <a:r>
              <a:rPr spc="-105" dirty="0"/>
              <a:t>66</a:t>
            </a:r>
            <a:r>
              <a:rPr spc="-105" dirty="0">
                <a:latin typeface="Trebuchet MS"/>
                <a:cs typeface="Trebuchet MS"/>
              </a:rPr>
              <a:t>-36-11</a:t>
            </a:r>
          </a:p>
          <a:p>
            <a:pPr marL="64769" algn="ctr">
              <a:lnSpc>
                <a:spcPts val="2710"/>
              </a:lnSpc>
            </a:pPr>
            <a:r>
              <a:rPr spc="-100" dirty="0">
                <a:latin typeface="Trebuchet MS"/>
                <a:cs typeface="Trebuchet MS"/>
              </a:rPr>
              <a:t>(4852)</a:t>
            </a:r>
            <a:r>
              <a:rPr spc="-190" dirty="0">
                <a:latin typeface="Trebuchet MS"/>
                <a:cs typeface="Trebuchet MS"/>
              </a:rPr>
              <a:t> </a:t>
            </a:r>
            <a:r>
              <a:rPr spc="-70" dirty="0">
                <a:latin typeface="Trebuchet MS"/>
                <a:cs typeface="Trebuchet MS"/>
              </a:rPr>
              <a:t>788-688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1614" y="26288"/>
            <a:ext cx="534733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5445" marR="5080" indent="-1643380">
              <a:lnSpc>
                <a:spcPct val="100000"/>
              </a:lnSpc>
              <a:spcBef>
                <a:spcPts val="100"/>
              </a:spcBef>
            </a:pPr>
            <a:r>
              <a:rPr sz="3200" spc="-265" dirty="0">
                <a:solidFill>
                  <a:srgbClr val="FF0000"/>
                </a:solidFill>
              </a:rPr>
              <a:t>Позитивные </a:t>
            </a:r>
            <a:r>
              <a:rPr sz="3200" spc="-225" dirty="0">
                <a:solidFill>
                  <a:srgbClr val="FF0000"/>
                </a:solidFill>
              </a:rPr>
              <a:t>лица </a:t>
            </a:r>
            <a:r>
              <a:rPr sz="3200" spc="-240" dirty="0">
                <a:solidFill>
                  <a:srgbClr val="FF0000"/>
                </a:solidFill>
              </a:rPr>
              <a:t>позитивной  </a:t>
            </a:r>
            <a:r>
              <a:rPr sz="3200" spc="-265" dirty="0">
                <a:solidFill>
                  <a:srgbClr val="FF0000"/>
                </a:solidFill>
              </a:rPr>
              <a:t>психологии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912491" y="1016610"/>
            <a:ext cx="3371850" cy="995044"/>
          </a:xfrm>
          <a:prstGeom prst="rect">
            <a:avLst/>
          </a:prstGeom>
        </p:spPr>
        <p:txBody>
          <a:bodyPr vert="horz" wrap="square" lIns="0" tIns="192405" rIns="0" bIns="0" rtlCol="0">
            <a:spAutoFit/>
          </a:bodyPr>
          <a:lstStyle/>
          <a:p>
            <a:pPr marR="46355" algn="ctr">
              <a:lnSpc>
                <a:spcPct val="100000"/>
              </a:lnSpc>
              <a:spcBef>
                <a:spcPts val="1515"/>
              </a:spcBef>
            </a:pPr>
            <a:r>
              <a:rPr sz="2000" spc="-155" dirty="0">
                <a:latin typeface="Arial"/>
                <a:cs typeface="Arial"/>
              </a:rPr>
              <a:t>Цель </a:t>
            </a:r>
            <a:r>
              <a:rPr sz="2000" spc="-114" dirty="0">
                <a:latin typeface="Arial"/>
                <a:cs typeface="Arial"/>
              </a:rPr>
              <a:t>– </a:t>
            </a:r>
            <a:r>
              <a:rPr sz="2000" spc="-80" dirty="0">
                <a:latin typeface="Arial"/>
                <a:cs typeface="Arial"/>
              </a:rPr>
              <a:t>помогать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i="1" spc="-80" dirty="0">
                <a:latin typeface="Arial"/>
                <a:cs typeface="Arial"/>
              </a:rPr>
              <a:t>здоровым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15"/>
              </a:spcBef>
            </a:pPr>
            <a:r>
              <a:rPr sz="2000" spc="-95" dirty="0">
                <a:latin typeface="Arial"/>
                <a:cs typeface="Arial"/>
              </a:rPr>
              <a:t>людям </a:t>
            </a:r>
            <a:r>
              <a:rPr sz="2000" spc="-114" dirty="0">
                <a:latin typeface="Arial"/>
                <a:cs typeface="Arial"/>
              </a:rPr>
              <a:t>становиться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130" dirty="0">
                <a:latin typeface="Arial"/>
                <a:cs typeface="Arial"/>
              </a:rPr>
              <a:t>счастливее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303526" cy="227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4300" y="4337050"/>
            <a:ext cx="2411476" cy="2520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2275" y="3933825"/>
            <a:ext cx="2159000" cy="29241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20873"/>
            <a:ext cx="2014601" cy="2663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27757" y="2204973"/>
            <a:ext cx="3384423" cy="2232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67017" y="1054608"/>
            <a:ext cx="2276729" cy="22616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96026" y="2421001"/>
            <a:ext cx="1908175" cy="29796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80351" y="4572000"/>
            <a:ext cx="1763648" cy="22859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0"/>
            <a:ext cx="453644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2822" y="16255"/>
            <a:ext cx="52285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25" dirty="0">
                <a:solidFill>
                  <a:srgbClr val="FF0000"/>
                </a:solidFill>
              </a:rPr>
              <a:t>Три </a:t>
            </a:r>
            <a:r>
              <a:rPr sz="2200" spc="-215" dirty="0">
                <a:solidFill>
                  <a:srgbClr val="FF0000"/>
                </a:solidFill>
              </a:rPr>
              <a:t>основных </a:t>
            </a:r>
            <a:r>
              <a:rPr sz="2200" spc="-170" dirty="0">
                <a:solidFill>
                  <a:srgbClr val="FF0000"/>
                </a:solidFill>
              </a:rPr>
              <a:t>направления</a:t>
            </a:r>
            <a:r>
              <a:rPr sz="2200" spc="-280" dirty="0">
                <a:solidFill>
                  <a:srgbClr val="FF0000"/>
                </a:solidFill>
              </a:rPr>
              <a:t> </a:t>
            </a:r>
            <a:r>
              <a:rPr sz="2200" spc="-190" dirty="0">
                <a:solidFill>
                  <a:srgbClr val="FF0000"/>
                </a:solidFill>
              </a:rPr>
              <a:t>исследований</a:t>
            </a:r>
            <a:r>
              <a:rPr sz="2200" spc="-190" dirty="0">
                <a:solidFill>
                  <a:srgbClr val="FF0000"/>
                </a:solidFill>
                <a:latin typeface="Trebuchet MS"/>
                <a:cs typeface="Trebuchet MS"/>
              </a:rPr>
              <a:t>: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2822" y="687070"/>
            <a:ext cx="5784850" cy="5818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90500">
              <a:lnSpc>
                <a:spcPct val="100000"/>
              </a:lnSpc>
              <a:spcBef>
                <a:spcPts val="105"/>
              </a:spcBef>
            </a:pPr>
            <a:r>
              <a:rPr sz="2000" spc="-95" dirty="0">
                <a:latin typeface="Arial"/>
                <a:cs typeface="Arial"/>
              </a:rPr>
              <a:t>положительные </a:t>
            </a:r>
            <a:r>
              <a:rPr sz="2000" spc="-60" dirty="0">
                <a:latin typeface="Arial"/>
                <a:cs typeface="Arial"/>
              </a:rPr>
              <a:t>эмоции </a:t>
            </a:r>
            <a:r>
              <a:rPr sz="2000" spc="-35" dirty="0">
                <a:latin typeface="Arial"/>
                <a:cs typeface="Arial"/>
              </a:rPr>
              <a:t>и </a:t>
            </a:r>
            <a:r>
              <a:rPr sz="2000" spc="-90" dirty="0">
                <a:latin typeface="Arial"/>
                <a:cs typeface="Arial"/>
              </a:rPr>
              <a:t>субъективное</a:t>
            </a:r>
            <a:r>
              <a:rPr sz="2000" spc="-29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ощущение  </a:t>
            </a:r>
            <a:r>
              <a:rPr sz="2000" spc="-145" dirty="0">
                <a:latin typeface="Arial"/>
                <a:cs typeface="Arial"/>
              </a:rPr>
              <a:t>счастья</a:t>
            </a:r>
            <a:r>
              <a:rPr sz="2000" spc="-145" dirty="0">
                <a:solidFill>
                  <a:srgbClr val="006FC0"/>
                </a:solidFill>
                <a:latin typeface="Trebuchet MS"/>
                <a:cs typeface="Trebuchet MS"/>
              </a:rPr>
              <a:t>: </a:t>
            </a:r>
            <a:r>
              <a:rPr sz="2000" spc="-90" dirty="0">
                <a:solidFill>
                  <a:srgbClr val="1F487C"/>
                </a:solidFill>
                <a:latin typeface="Arial"/>
                <a:cs typeface="Arial"/>
              </a:rPr>
              <a:t>наслаждение, </a:t>
            </a:r>
            <a:r>
              <a:rPr sz="2000" spc="-100" dirty="0">
                <a:solidFill>
                  <a:srgbClr val="1F487C"/>
                </a:solidFill>
                <a:latin typeface="Arial"/>
                <a:cs typeface="Arial"/>
              </a:rPr>
              <a:t>удовлетворение</a:t>
            </a:r>
            <a:r>
              <a:rPr sz="2000" spc="-16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1F487C"/>
                </a:solidFill>
                <a:latin typeface="Arial"/>
                <a:cs typeface="Arial"/>
              </a:rPr>
              <a:t>жизнью,</a:t>
            </a:r>
            <a:endParaRPr sz="2000">
              <a:latin typeface="Arial"/>
              <a:cs typeface="Arial"/>
            </a:endParaRPr>
          </a:p>
          <a:p>
            <a:pPr marL="12700" marR="335280">
              <a:lnSpc>
                <a:spcPct val="100000"/>
              </a:lnSpc>
            </a:pPr>
            <a:r>
              <a:rPr sz="2000" spc="-110" dirty="0">
                <a:solidFill>
                  <a:srgbClr val="1F487C"/>
                </a:solidFill>
                <a:latin typeface="Arial"/>
                <a:cs typeface="Arial"/>
              </a:rPr>
              <a:t>чувство </a:t>
            </a:r>
            <a:r>
              <a:rPr sz="2000" spc="-95" dirty="0">
                <a:solidFill>
                  <a:srgbClr val="1F487C"/>
                </a:solidFill>
                <a:latin typeface="Arial"/>
                <a:cs typeface="Arial"/>
              </a:rPr>
              <a:t>близости, </a:t>
            </a:r>
            <a:r>
              <a:rPr sz="2000" spc="-80" dirty="0">
                <a:solidFill>
                  <a:srgbClr val="1F487C"/>
                </a:solidFill>
                <a:latin typeface="Arial"/>
                <a:cs typeface="Arial"/>
              </a:rPr>
              <a:t>конструктивные </a:t>
            </a:r>
            <a:r>
              <a:rPr sz="2000" spc="-95" dirty="0">
                <a:solidFill>
                  <a:srgbClr val="1F487C"/>
                </a:solidFill>
                <a:latin typeface="Arial"/>
                <a:cs typeface="Arial"/>
              </a:rPr>
              <a:t>мысли </a:t>
            </a:r>
            <a:r>
              <a:rPr sz="2000" spc="-60" dirty="0">
                <a:solidFill>
                  <a:srgbClr val="1F487C"/>
                </a:solidFill>
                <a:latin typeface="Arial"/>
                <a:cs typeface="Arial"/>
              </a:rPr>
              <a:t>о </a:t>
            </a:r>
            <a:r>
              <a:rPr sz="2000" spc="-120" dirty="0">
                <a:solidFill>
                  <a:srgbClr val="1F487C"/>
                </a:solidFill>
                <a:latin typeface="Arial"/>
                <a:cs typeface="Arial"/>
              </a:rPr>
              <a:t>себе</a:t>
            </a:r>
            <a:r>
              <a:rPr sz="2000" spc="-25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1F487C"/>
                </a:solidFill>
                <a:latin typeface="Arial"/>
                <a:cs typeface="Arial"/>
              </a:rPr>
              <a:t>и  </a:t>
            </a:r>
            <a:r>
              <a:rPr sz="2000" spc="-95" dirty="0">
                <a:solidFill>
                  <a:srgbClr val="1F487C"/>
                </a:solidFill>
                <a:latin typeface="Arial"/>
                <a:cs typeface="Arial"/>
              </a:rPr>
              <a:t>своём </a:t>
            </a:r>
            <a:r>
              <a:rPr sz="2000" spc="-100" dirty="0">
                <a:solidFill>
                  <a:srgbClr val="1F487C"/>
                </a:solidFill>
                <a:latin typeface="Arial"/>
                <a:cs typeface="Arial"/>
              </a:rPr>
              <a:t>будущем, </a:t>
            </a:r>
            <a:r>
              <a:rPr sz="2000" spc="-60" dirty="0">
                <a:solidFill>
                  <a:srgbClr val="1F487C"/>
                </a:solidFill>
                <a:latin typeface="Arial"/>
                <a:cs typeface="Arial"/>
              </a:rPr>
              <a:t>оптимизм, </a:t>
            </a:r>
            <a:r>
              <a:rPr sz="2000" spc="-95" dirty="0">
                <a:solidFill>
                  <a:srgbClr val="1F487C"/>
                </a:solidFill>
                <a:latin typeface="Arial"/>
                <a:cs typeface="Arial"/>
              </a:rPr>
              <a:t>уверенность </a:t>
            </a:r>
            <a:r>
              <a:rPr sz="2000" spc="-105" dirty="0">
                <a:solidFill>
                  <a:srgbClr val="1F487C"/>
                </a:solidFill>
                <a:latin typeface="Arial"/>
                <a:cs typeface="Arial"/>
              </a:rPr>
              <a:t>в</a:t>
            </a:r>
            <a:r>
              <a:rPr sz="2000" spc="-29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1F487C"/>
                </a:solidFill>
                <a:latin typeface="Arial"/>
                <a:cs typeface="Arial"/>
              </a:rPr>
              <a:t>себе,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1F487C"/>
                </a:solidFill>
                <a:latin typeface="Arial"/>
                <a:cs typeface="Arial"/>
              </a:rPr>
              <a:t>наполненность</a:t>
            </a:r>
            <a:r>
              <a:rPr sz="2000" spc="-1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1F487C"/>
                </a:solidFill>
                <a:latin typeface="Arial"/>
                <a:cs typeface="Arial"/>
              </a:rPr>
              <a:t>энергией</a:t>
            </a:r>
            <a:r>
              <a:rPr sz="2000" spc="-95" dirty="0">
                <a:solidFill>
                  <a:srgbClr val="1F487C"/>
                </a:solidFill>
                <a:latin typeface="Trebuchet MS"/>
                <a:cs typeface="Trebuchet MS"/>
              </a:rPr>
              <a:t>);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75" dirty="0">
                <a:latin typeface="Arial"/>
                <a:cs typeface="Arial"/>
              </a:rPr>
              <a:t>позитивные </a:t>
            </a:r>
            <a:r>
              <a:rPr sz="2000" spc="-105" dirty="0">
                <a:latin typeface="Arial"/>
                <a:cs typeface="Arial"/>
              </a:rPr>
              <a:t>черты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характера: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95" dirty="0">
                <a:solidFill>
                  <a:srgbClr val="375F92"/>
                </a:solidFill>
                <a:latin typeface="Arial"/>
                <a:cs typeface="Arial"/>
              </a:rPr>
              <a:t>мудрость, </a:t>
            </a:r>
            <a:r>
              <a:rPr sz="2000" spc="-90" dirty="0">
                <a:solidFill>
                  <a:srgbClr val="375F92"/>
                </a:solidFill>
                <a:latin typeface="Arial"/>
                <a:cs typeface="Arial"/>
              </a:rPr>
              <a:t>любовь, </a:t>
            </a:r>
            <a:r>
              <a:rPr sz="2000" spc="-100" dirty="0">
                <a:solidFill>
                  <a:srgbClr val="375F92"/>
                </a:solidFill>
                <a:latin typeface="Arial"/>
                <a:cs typeface="Arial"/>
              </a:rPr>
              <a:t>духовность, </a:t>
            </a:r>
            <a:r>
              <a:rPr sz="2000" spc="-105" dirty="0">
                <a:solidFill>
                  <a:srgbClr val="375F92"/>
                </a:solidFill>
                <a:latin typeface="Arial"/>
                <a:cs typeface="Arial"/>
              </a:rPr>
              <a:t>честность,</a:t>
            </a:r>
            <a:r>
              <a:rPr sz="2000" spc="-26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375F92"/>
                </a:solidFill>
                <a:latin typeface="Arial"/>
                <a:cs typeface="Arial"/>
              </a:rPr>
              <a:t>смелость,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90" dirty="0">
                <a:solidFill>
                  <a:srgbClr val="375F92"/>
                </a:solidFill>
                <a:latin typeface="Arial"/>
                <a:cs typeface="Arial"/>
              </a:rPr>
              <a:t>доброта, </a:t>
            </a:r>
            <a:r>
              <a:rPr sz="2000" spc="-105" dirty="0">
                <a:solidFill>
                  <a:srgbClr val="375F92"/>
                </a:solidFill>
                <a:latin typeface="Arial"/>
                <a:cs typeface="Arial"/>
              </a:rPr>
              <a:t>творчество,</a:t>
            </a:r>
            <a:r>
              <a:rPr sz="2000" spc="-18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375F92"/>
                </a:solidFill>
                <a:latin typeface="Arial"/>
                <a:cs typeface="Arial"/>
              </a:rPr>
              <a:t>чувство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100" dirty="0">
                <a:solidFill>
                  <a:srgbClr val="375F92"/>
                </a:solidFill>
                <a:latin typeface="Arial"/>
                <a:cs typeface="Arial"/>
              </a:rPr>
              <a:t>реальности, </a:t>
            </a:r>
            <a:r>
              <a:rPr sz="2000" spc="-80" dirty="0">
                <a:solidFill>
                  <a:srgbClr val="375F92"/>
                </a:solidFill>
                <a:latin typeface="Arial"/>
                <a:cs typeface="Arial"/>
              </a:rPr>
              <a:t>прощение,</a:t>
            </a:r>
            <a:r>
              <a:rPr sz="2000" spc="-14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375F92"/>
                </a:solidFill>
                <a:latin typeface="Arial"/>
                <a:cs typeface="Arial"/>
              </a:rPr>
              <a:t>юмор,</a:t>
            </a:r>
            <a:endParaRPr sz="2000">
              <a:latin typeface="Arial"/>
              <a:cs typeface="Arial"/>
            </a:endParaRPr>
          </a:p>
          <a:p>
            <a:pPr marL="12700" marR="618490">
              <a:lnSpc>
                <a:spcPct val="100000"/>
              </a:lnSpc>
            </a:pPr>
            <a:r>
              <a:rPr sz="2000" spc="-105" dirty="0">
                <a:solidFill>
                  <a:srgbClr val="375F92"/>
                </a:solidFill>
                <a:latin typeface="Arial"/>
                <a:cs typeface="Arial"/>
              </a:rPr>
              <a:t>щедрость, </a:t>
            </a:r>
            <a:r>
              <a:rPr sz="2000" spc="-100" dirty="0">
                <a:solidFill>
                  <a:srgbClr val="375F92"/>
                </a:solidFill>
                <a:latin typeface="Arial"/>
                <a:cs typeface="Arial"/>
              </a:rPr>
              <a:t>альтруизм, </a:t>
            </a:r>
            <a:r>
              <a:rPr sz="2000" spc="-114" dirty="0">
                <a:solidFill>
                  <a:srgbClr val="375F92"/>
                </a:solidFill>
                <a:latin typeface="Arial"/>
                <a:cs typeface="Arial"/>
              </a:rPr>
              <a:t>эмпатия</a:t>
            </a:r>
            <a:r>
              <a:rPr sz="2000" spc="-114" dirty="0">
                <a:solidFill>
                  <a:srgbClr val="375F92"/>
                </a:solidFill>
                <a:latin typeface="Trebuchet MS"/>
                <a:cs typeface="Trebuchet MS"/>
              </a:rPr>
              <a:t>, </a:t>
            </a:r>
            <a:r>
              <a:rPr sz="2000" spc="-60" dirty="0">
                <a:solidFill>
                  <a:srgbClr val="375F92"/>
                </a:solidFill>
                <a:latin typeface="Arial"/>
                <a:cs typeface="Arial"/>
              </a:rPr>
              <a:t>оптимизм,  </a:t>
            </a:r>
            <a:r>
              <a:rPr sz="2000" spc="-100" dirty="0">
                <a:solidFill>
                  <a:srgbClr val="375F92"/>
                </a:solidFill>
                <a:latin typeface="Arial"/>
                <a:cs typeface="Arial"/>
              </a:rPr>
              <a:t>осмысленность </a:t>
            </a:r>
            <a:r>
              <a:rPr sz="2000" spc="-35" dirty="0">
                <a:solidFill>
                  <a:srgbClr val="375F92"/>
                </a:solidFill>
                <a:latin typeface="Arial"/>
                <a:cs typeface="Arial"/>
              </a:rPr>
              <a:t>жизни, </a:t>
            </a:r>
            <a:r>
              <a:rPr sz="2000" spc="-80" dirty="0">
                <a:solidFill>
                  <a:srgbClr val="375F92"/>
                </a:solidFill>
                <a:latin typeface="Arial"/>
                <a:cs typeface="Arial"/>
              </a:rPr>
              <a:t>принятие </a:t>
            </a:r>
            <a:r>
              <a:rPr sz="2000" spc="-110" dirty="0">
                <a:solidFill>
                  <a:srgbClr val="375F92"/>
                </a:solidFill>
                <a:latin typeface="Arial"/>
                <a:cs typeface="Arial"/>
              </a:rPr>
              <a:t>себя, </a:t>
            </a:r>
            <a:r>
              <a:rPr sz="2000" spc="-114" dirty="0">
                <a:solidFill>
                  <a:srgbClr val="375F92"/>
                </a:solidFill>
                <a:latin typeface="Arial"/>
                <a:cs typeface="Arial"/>
              </a:rPr>
              <a:t>забота</a:t>
            </a:r>
            <a:r>
              <a:rPr sz="2000" spc="-26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375F92"/>
                </a:solidFill>
                <a:latin typeface="Arial"/>
                <a:cs typeface="Arial"/>
              </a:rPr>
              <a:t>о  </a:t>
            </a:r>
            <a:r>
              <a:rPr sz="2000" spc="-105" dirty="0">
                <a:solidFill>
                  <a:srgbClr val="375F92"/>
                </a:solidFill>
                <a:latin typeface="Arial"/>
                <a:cs typeface="Arial"/>
              </a:rPr>
              <a:t>себе, </a:t>
            </a:r>
            <a:r>
              <a:rPr sz="2000" spc="-75" dirty="0">
                <a:solidFill>
                  <a:srgbClr val="375F92"/>
                </a:solidFill>
                <a:latin typeface="Arial"/>
                <a:cs typeface="Arial"/>
              </a:rPr>
              <a:t>жизнестойкость, </a:t>
            </a:r>
            <a:r>
              <a:rPr sz="2000" spc="-110" dirty="0">
                <a:solidFill>
                  <a:srgbClr val="375F92"/>
                </a:solidFill>
                <a:latin typeface="Arial"/>
                <a:cs typeface="Arial"/>
              </a:rPr>
              <a:t>цели </a:t>
            </a:r>
            <a:r>
              <a:rPr sz="2000" spc="-35" dirty="0">
                <a:solidFill>
                  <a:srgbClr val="375F92"/>
                </a:solidFill>
                <a:latin typeface="Arial"/>
                <a:cs typeface="Arial"/>
              </a:rPr>
              <a:t>и </a:t>
            </a:r>
            <a:r>
              <a:rPr sz="2000" spc="-105" dirty="0">
                <a:solidFill>
                  <a:srgbClr val="375F92"/>
                </a:solidFill>
                <a:latin typeface="Arial"/>
                <a:cs typeface="Arial"/>
              </a:rPr>
              <a:t>представления </a:t>
            </a:r>
            <a:r>
              <a:rPr sz="2000" spc="-60" dirty="0">
                <a:solidFill>
                  <a:srgbClr val="375F92"/>
                </a:solidFill>
                <a:latin typeface="Arial"/>
                <a:cs typeface="Arial"/>
              </a:rPr>
              <a:t>о  </a:t>
            </a:r>
            <a:r>
              <a:rPr sz="2000" spc="-105" dirty="0">
                <a:solidFill>
                  <a:srgbClr val="375F92"/>
                </a:solidFill>
                <a:latin typeface="Arial"/>
                <a:cs typeface="Arial"/>
              </a:rPr>
              <a:t>будущем,</a:t>
            </a:r>
            <a:r>
              <a:rPr sz="2000" spc="-15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375F92"/>
                </a:solidFill>
                <a:latin typeface="Arial"/>
                <a:cs typeface="Arial"/>
              </a:rPr>
              <a:t>Любовь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100" dirty="0">
                <a:latin typeface="Arial"/>
                <a:cs typeface="Arial"/>
              </a:rPr>
              <a:t>социальные </a:t>
            </a:r>
            <a:r>
              <a:rPr sz="2000" spc="-90" dirty="0">
                <a:latin typeface="Arial"/>
                <a:cs typeface="Arial"/>
              </a:rPr>
              <a:t>структуры, </a:t>
            </a:r>
            <a:r>
              <a:rPr sz="2000" spc="-105" dirty="0">
                <a:latin typeface="Arial"/>
                <a:cs typeface="Arial"/>
              </a:rPr>
              <a:t>способствующие </a:t>
            </a:r>
            <a:r>
              <a:rPr sz="2000" spc="-125" dirty="0">
                <a:latin typeface="Arial"/>
                <a:cs typeface="Arial"/>
              </a:rPr>
              <a:t>счастью </a:t>
            </a:r>
            <a:r>
              <a:rPr sz="2000" spc="-35" dirty="0">
                <a:latin typeface="Arial"/>
                <a:cs typeface="Arial"/>
              </a:rPr>
              <a:t>и  </a:t>
            </a:r>
            <a:r>
              <a:rPr sz="2000" spc="-90" dirty="0">
                <a:latin typeface="Arial"/>
                <a:cs typeface="Arial"/>
              </a:rPr>
              <a:t>развитию </a:t>
            </a:r>
            <a:r>
              <a:rPr sz="2000" spc="-120" dirty="0">
                <a:latin typeface="Arial"/>
                <a:cs typeface="Arial"/>
              </a:rPr>
              <a:t>людей</a:t>
            </a:r>
            <a:r>
              <a:rPr sz="2000" spc="-120" dirty="0">
                <a:latin typeface="Trebuchet MS"/>
                <a:cs typeface="Trebuchet MS"/>
              </a:rPr>
              <a:t>: </a:t>
            </a:r>
            <a:r>
              <a:rPr sz="2000" spc="-95" dirty="0">
                <a:solidFill>
                  <a:srgbClr val="375F92"/>
                </a:solidFill>
                <a:latin typeface="Arial"/>
                <a:cs typeface="Arial"/>
              </a:rPr>
              <a:t>здоровая </a:t>
            </a:r>
            <a:r>
              <a:rPr sz="2000" spc="-105" dirty="0">
                <a:solidFill>
                  <a:srgbClr val="375F92"/>
                </a:solidFill>
                <a:latin typeface="Arial"/>
                <a:cs typeface="Arial"/>
              </a:rPr>
              <a:t>семья, </a:t>
            </a:r>
            <a:r>
              <a:rPr sz="2000" spc="-100" dirty="0">
                <a:solidFill>
                  <a:srgbClr val="375F92"/>
                </a:solidFill>
                <a:latin typeface="Arial"/>
                <a:cs typeface="Arial"/>
              </a:rPr>
              <a:t>здоровая </a:t>
            </a:r>
            <a:r>
              <a:rPr sz="2000" spc="-114" dirty="0">
                <a:solidFill>
                  <a:srgbClr val="375F92"/>
                </a:solidFill>
                <a:latin typeface="Arial"/>
                <a:cs typeface="Arial"/>
              </a:rPr>
              <a:t>среда  </a:t>
            </a:r>
            <a:r>
              <a:rPr sz="2000" spc="-95" dirty="0">
                <a:solidFill>
                  <a:srgbClr val="375F92"/>
                </a:solidFill>
                <a:latin typeface="Arial"/>
                <a:cs typeface="Arial"/>
              </a:rPr>
              <a:t>на </a:t>
            </a:r>
            <a:r>
              <a:rPr sz="2000" spc="-90" dirty="0">
                <a:solidFill>
                  <a:srgbClr val="375F92"/>
                </a:solidFill>
                <a:latin typeface="Arial"/>
                <a:cs typeface="Arial"/>
              </a:rPr>
              <a:t>рабочем </a:t>
            </a:r>
            <a:r>
              <a:rPr sz="2000" spc="-105" dirty="0">
                <a:solidFill>
                  <a:srgbClr val="375F92"/>
                </a:solidFill>
                <a:latin typeface="Arial"/>
                <a:cs typeface="Arial"/>
              </a:rPr>
              <a:t>месте, </a:t>
            </a:r>
            <a:r>
              <a:rPr sz="2000" spc="-85" dirty="0">
                <a:solidFill>
                  <a:srgbClr val="375F92"/>
                </a:solidFill>
                <a:latin typeface="Arial"/>
                <a:cs typeface="Arial"/>
              </a:rPr>
              <a:t>здоровые </a:t>
            </a:r>
            <a:r>
              <a:rPr sz="2000" spc="-100" dirty="0">
                <a:solidFill>
                  <a:srgbClr val="375F92"/>
                </a:solidFill>
                <a:latin typeface="Arial"/>
                <a:cs typeface="Arial"/>
              </a:rPr>
              <a:t>социальные  </a:t>
            </a:r>
            <a:r>
              <a:rPr sz="2000" spc="-120" dirty="0">
                <a:solidFill>
                  <a:srgbClr val="375F92"/>
                </a:solidFill>
                <a:latin typeface="Arial"/>
                <a:cs typeface="Arial"/>
              </a:rPr>
              <a:t>сообщества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5321" y="530174"/>
            <a:ext cx="6299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95" dirty="0">
                <a:solidFill>
                  <a:srgbClr val="C0504D"/>
                </a:solidFill>
              </a:rPr>
              <a:t>Психологическое</a:t>
            </a:r>
            <a:r>
              <a:rPr sz="3600" spc="-240" dirty="0">
                <a:solidFill>
                  <a:srgbClr val="C0504D"/>
                </a:solidFill>
              </a:rPr>
              <a:t> </a:t>
            </a:r>
            <a:r>
              <a:rPr sz="3600" spc="-295" dirty="0">
                <a:solidFill>
                  <a:srgbClr val="C0504D"/>
                </a:solidFill>
              </a:rPr>
              <a:t>благополучие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29590" y="1275664"/>
            <a:ext cx="6713855" cy="4514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634740" algn="l"/>
              </a:tabLst>
            </a:pPr>
            <a:r>
              <a:rPr sz="3200" spc="-450" dirty="0">
                <a:solidFill>
                  <a:srgbClr val="375F92"/>
                </a:solidFill>
                <a:latin typeface="Arial"/>
                <a:cs typeface="Arial"/>
              </a:rPr>
              <a:t>Рифф  </a:t>
            </a:r>
            <a:r>
              <a:rPr sz="3200" spc="-105" dirty="0">
                <a:solidFill>
                  <a:srgbClr val="375F92"/>
                </a:solidFill>
                <a:latin typeface="Arial"/>
                <a:cs typeface="Arial"/>
              </a:rPr>
              <a:t>К.</a:t>
            </a:r>
            <a:r>
              <a:rPr sz="3200" spc="-3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200" spc="-190" dirty="0">
                <a:solidFill>
                  <a:srgbClr val="375F92"/>
                </a:solidFill>
                <a:latin typeface="Arial"/>
                <a:cs typeface="Arial"/>
              </a:rPr>
              <a:t>(</a:t>
            </a:r>
            <a:r>
              <a:rPr sz="3200" spc="-190" dirty="0">
                <a:solidFill>
                  <a:srgbClr val="375F92"/>
                </a:solidFill>
                <a:latin typeface="Trebuchet MS"/>
                <a:cs typeface="Trebuchet MS"/>
              </a:rPr>
              <a:t>Ryff</a:t>
            </a:r>
            <a:r>
              <a:rPr sz="3200" spc="-190" dirty="0">
                <a:solidFill>
                  <a:srgbClr val="375F92"/>
                </a:solidFill>
                <a:latin typeface="Arial"/>
                <a:cs typeface="Arial"/>
              </a:rPr>
              <a:t>,</a:t>
            </a:r>
            <a:r>
              <a:rPr sz="3200" spc="-16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200" spc="-130" dirty="0">
                <a:solidFill>
                  <a:srgbClr val="375F92"/>
                </a:solidFill>
                <a:latin typeface="Arial"/>
                <a:cs typeface="Arial"/>
              </a:rPr>
              <a:t>1989):	</a:t>
            </a:r>
            <a:r>
              <a:rPr sz="3200" spc="-155" dirty="0">
                <a:solidFill>
                  <a:srgbClr val="375F92"/>
                </a:solidFill>
                <a:latin typeface="Arial"/>
                <a:cs typeface="Arial"/>
              </a:rPr>
              <a:t>метод</a:t>
            </a:r>
            <a:r>
              <a:rPr sz="3200" spc="-23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200" spc="-114" dirty="0">
                <a:solidFill>
                  <a:srgbClr val="375F92"/>
                </a:solidFill>
                <a:latin typeface="Arial"/>
                <a:cs typeface="Arial"/>
              </a:rPr>
              <a:t>измерения  </a:t>
            </a:r>
            <a:r>
              <a:rPr sz="3200" spc="-165" dirty="0">
                <a:solidFill>
                  <a:srgbClr val="375F92"/>
                </a:solidFill>
                <a:latin typeface="Arial"/>
                <a:cs typeface="Arial"/>
              </a:rPr>
              <a:t>благополучия </a:t>
            </a:r>
            <a:r>
              <a:rPr sz="3200" spc="-150" dirty="0">
                <a:solidFill>
                  <a:srgbClr val="375F92"/>
                </a:solidFill>
                <a:latin typeface="Arial"/>
                <a:cs typeface="Arial"/>
              </a:rPr>
              <a:t>на </a:t>
            </a:r>
            <a:r>
              <a:rPr sz="3200" spc="-145" dirty="0">
                <a:solidFill>
                  <a:srgbClr val="375F92"/>
                </a:solidFill>
                <a:latin typeface="Arial"/>
                <a:cs typeface="Arial"/>
              </a:rPr>
              <a:t>основе </a:t>
            </a:r>
            <a:r>
              <a:rPr sz="3200" spc="-160" dirty="0">
                <a:solidFill>
                  <a:srgbClr val="375F92"/>
                </a:solidFill>
                <a:latin typeface="Arial"/>
                <a:cs typeface="Arial"/>
              </a:rPr>
              <a:t>6</a:t>
            </a:r>
            <a:r>
              <a:rPr sz="3200" spc="-254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200" spc="-195" dirty="0">
                <a:solidFill>
                  <a:srgbClr val="375F92"/>
                </a:solidFill>
                <a:latin typeface="Arial"/>
                <a:cs typeface="Arial"/>
              </a:rPr>
              <a:t>факторов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25" dirty="0">
                <a:solidFill>
                  <a:srgbClr val="375F92"/>
                </a:solidFill>
                <a:latin typeface="Arial"/>
                <a:cs typeface="Arial"/>
              </a:rPr>
              <a:t>принятие</a:t>
            </a:r>
            <a:r>
              <a:rPr sz="3200" spc="-2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200" spc="-195" dirty="0">
                <a:solidFill>
                  <a:srgbClr val="375F92"/>
                </a:solidFill>
                <a:latin typeface="Arial"/>
                <a:cs typeface="Arial"/>
              </a:rPr>
              <a:t>себя</a:t>
            </a:r>
            <a:endParaRPr sz="3200">
              <a:latin typeface="Arial"/>
              <a:cs typeface="Arial"/>
            </a:endParaRPr>
          </a:p>
          <a:p>
            <a:pPr marL="445134" indent="-432434">
              <a:lnSpc>
                <a:spcPct val="100000"/>
              </a:lnSpc>
              <a:spcBef>
                <a:spcPts val="770"/>
              </a:spcBef>
              <a:buChar char="•"/>
              <a:tabLst>
                <a:tab pos="445134" algn="l"/>
                <a:tab pos="445770" algn="l"/>
              </a:tabLst>
            </a:pPr>
            <a:r>
              <a:rPr sz="3200" spc="-120" dirty="0">
                <a:solidFill>
                  <a:srgbClr val="375F92"/>
                </a:solidFill>
                <a:latin typeface="Arial"/>
                <a:cs typeface="Arial"/>
              </a:rPr>
              <a:t>позитивные </a:t>
            </a:r>
            <a:r>
              <a:rPr sz="3200" spc="-145" dirty="0">
                <a:solidFill>
                  <a:srgbClr val="375F92"/>
                </a:solidFill>
                <a:latin typeface="Arial"/>
                <a:cs typeface="Arial"/>
              </a:rPr>
              <a:t>отношения </a:t>
            </a:r>
            <a:r>
              <a:rPr sz="3200" spc="-250" dirty="0">
                <a:solidFill>
                  <a:srgbClr val="375F92"/>
                </a:solidFill>
                <a:latin typeface="Arial"/>
                <a:cs typeface="Arial"/>
              </a:rPr>
              <a:t>с</a:t>
            </a:r>
            <a:r>
              <a:rPr sz="3200" spc="-30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200" spc="-85" dirty="0">
                <a:solidFill>
                  <a:srgbClr val="375F92"/>
                </a:solidFill>
                <a:latin typeface="Arial"/>
                <a:cs typeface="Arial"/>
              </a:rPr>
              <a:t>другими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45" dirty="0">
                <a:solidFill>
                  <a:srgbClr val="375F92"/>
                </a:solidFill>
                <a:latin typeface="Arial"/>
                <a:cs typeface="Arial"/>
              </a:rPr>
              <a:t>независимость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25" dirty="0">
                <a:solidFill>
                  <a:srgbClr val="375F92"/>
                </a:solidFill>
                <a:latin typeface="Arial"/>
                <a:cs typeface="Arial"/>
              </a:rPr>
              <a:t>контроль над</a:t>
            </a:r>
            <a:r>
              <a:rPr sz="3200" spc="-23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200" spc="-185" dirty="0">
                <a:solidFill>
                  <a:srgbClr val="375F92"/>
                </a:solidFill>
                <a:latin typeface="Arial"/>
                <a:cs typeface="Arial"/>
              </a:rPr>
              <a:t>обстоятельствами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45" dirty="0">
                <a:solidFill>
                  <a:srgbClr val="375F92"/>
                </a:solidFill>
                <a:latin typeface="Arial"/>
                <a:cs typeface="Arial"/>
              </a:rPr>
              <a:t>наличие </a:t>
            </a:r>
            <a:r>
              <a:rPr sz="3200" spc="-165" dirty="0">
                <a:solidFill>
                  <a:srgbClr val="375F92"/>
                </a:solidFill>
                <a:latin typeface="Arial"/>
                <a:cs typeface="Arial"/>
              </a:rPr>
              <a:t>цели </a:t>
            </a:r>
            <a:r>
              <a:rPr sz="3200" spc="-170" dirty="0">
                <a:solidFill>
                  <a:srgbClr val="375F92"/>
                </a:solidFill>
                <a:latin typeface="Arial"/>
                <a:cs typeface="Arial"/>
              </a:rPr>
              <a:t>в</a:t>
            </a:r>
            <a:r>
              <a:rPr sz="3200" spc="-25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200" spc="-45" dirty="0">
                <a:solidFill>
                  <a:srgbClr val="375F92"/>
                </a:solidFill>
                <a:latin typeface="Arial"/>
                <a:cs typeface="Arial"/>
              </a:rPr>
              <a:t>жизни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40" dirty="0">
                <a:solidFill>
                  <a:srgbClr val="375F92"/>
                </a:solidFill>
                <a:latin typeface="Arial"/>
                <a:cs typeface="Arial"/>
              </a:rPr>
              <a:t>личностный</a:t>
            </a:r>
            <a:r>
              <a:rPr sz="3200" spc="-2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200" spc="-170" dirty="0">
                <a:solidFill>
                  <a:srgbClr val="375F92"/>
                </a:solidFill>
                <a:latin typeface="Arial"/>
                <a:cs typeface="Arial"/>
              </a:rPr>
              <a:t>рост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882380" cy="53060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01600" algn="ctr">
              <a:lnSpc>
                <a:spcPct val="100000"/>
              </a:lnSpc>
              <a:spcBef>
                <a:spcPts val="770"/>
              </a:spcBef>
            </a:pPr>
            <a:r>
              <a:rPr sz="2800" b="1" spc="-225" dirty="0">
                <a:solidFill>
                  <a:srgbClr val="C0504D"/>
                </a:solidFill>
                <a:latin typeface="Arial"/>
                <a:cs typeface="Arial"/>
              </a:rPr>
              <a:t>Задачи</a:t>
            </a:r>
            <a:endParaRPr sz="2800">
              <a:latin typeface="Arial"/>
              <a:cs typeface="Arial"/>
            </a:endParaRPr>
          </a:p>
          <a:p>
            <a:pPr marL="2518410">
              <a:lnSpc>
                <a:spcPct val="100000"/>
              </a:lnSpc>
              <a:spcBef>
                <a:spcPts val="675"/>
              </a:spcBef>
            </a:pPr>
            <a:r>
              <a:rPr sz="2800" b="1" spc="-220" dirty="0">
                <a:solidFill>
                  <a:srgbClr val="C0504D"/>
                </a:solidFill>
                <a:latin typeface="Arial"/>
                <a:cs typeface="Arial"/>
              </a:rPr>
              <a:t>позитивного</a:t>
            </a:r>
            <a:r>
              <a:rPr sz="2800" b="1" spc="-130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2800" b="1" spc="-215" dirty="0">
                <a:solidFill>
                  <a:srgbClr val="C0504D"/>
                </a:solidFill>
                <a:latin typeface="Arial"/>
                <a:cs typeface="Arial"/>
              </a:rPr>
              <a:t>образования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300" dirty="0">
                <a:solidFill>
                  <a:srgbClr val="1F487C"/>
                </a:solidFill>
                <a:latin typeface="Arial"/>
                <a:cs typeface="Arial"/>
              </a:rPr>
              <a:t>Способствовать  </a:t>
            </a:r>
            <a:r>
              <a:rPr sz="2800" b="1" spc="-229" dirty="0">
                <a:solidFill>
                  <a:srgbClr val="1F487C"/>
                </a:solidFill>
                <a:latin typeface="Arial"/>
                <a:cs typeface="Arial"/>
              </a:rPr>
              <a:t>благополучию, </a:t>
            </a:r>
            <a:r>
              <a:rPr sz="2800" b="1" spc="-245" dirty="0">
                <a:solidFill>
                  <a:srgbClr val="1F487C"/>
                </a:solidFill>
                <a:latin typeface="Arial"/>
                <a:cs typeface="Arial"/>
              </a:rPr>
              <a:t>расцвету</a:t>
            </a:r>
            <a:r>
              <a:rPr sz="2800" b="1" spc="-35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800" b="1" spc="-165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endParaRPr sz="280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  <a:tabLst>
                <a:tab pos="7126605" algn="l"/>
              </a:tabLst>
            </a:pPr>
            <a:r>
              <a:rPr sz="2800" b="1" spc="-204" dirty="0">
                <a:solidFill>
                  <a:srgbClr val="1F487C"/>
                </a:solidFill>
                <a:latin typeface="Arial"/>
                <a:cs typeface="Arial"/>
              </a:rPr>
              <a:t>о</a:t>
            </a:r>
            <a:r>
              <a:rPr sz="2800" b="1" spc="-215" dirty="0">
                <a:solidFill>
                  <a:srgbClr val="1F487C"/>
                </a:solidFill>
                <a:latin typeface="Arial"/>
                <a:cs typeface="Arial"/>
              </a:rPr>
              <a:t>п</a:t>
            </a:r>
            <a:r>
              <a:rPr sz="2800" b="1" spc="-195" dirty="0">
                <a:solidFill>
                  <a:srgbClr val="1F487C"/>
                </a:solidFill>
                <a:latin typeface="Arial"/>
                <a:cs typeface="Arial"/>
              </a:rPr>
              <a:t>тимально</a:t>
            </a:r>
            <a:r>
              <a:rPr sz="2800" b="1" spc="-270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2800" b="1" spc="-235" dirty="0">
                <a:solidFill>
                  <a:srgbClr val="1F487C"/>
                </a:solidFill>
                <a:latin typeface="Arial"/>
                <a:cs typeface="Arial"/>
              </a:rPr>
              <a:t>у</a:t>
            </a:r>
            <a:r>
              <a:rPr sz="2800" b="1" spc="-11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800" b="1" spc="-605" dirty="0">
                <a:solidFill>
                  <a:srgbClr val="1F487C"/>
                </a:solidFill>
                <a:latin typeface="Arial"/>
                <a:cs typeface="Arial"/>
              </a:rPr>
              <a:t>ф</a:t>
            </a:r>
            <a:r>
              <a:rPr sz="2800" b="1" spc="-150" dirty="0">
                <a:solidFill>
                  <a:srgbClr val="1F487C"/>
                </a:solidFill>
                <a:latin typeface="Arial"/>
                <a:cs typeface="Arial"/>
              </a:rPr>
              <a:t>ун</a:t>
            </a:r>
            <a:r>
              <a:rPr sz="2800" b="1" spc="-140" dirty="0">
                <a:solidFill>
                  <a:srgbClr val="1F487C"/>
                </a:solidFill>
                <a:latin typeface="Arial"/>
                <a:cs typeface="Arial"/>
              </a:rPr>
              <a:t>к</a:t>
            </a:r>
            <a:r>
              <a:rPr sz="2800" b="1" spc="-204" dirty="0">
                <a:solidFill>
                  <a:srgbClr val="1F487C"/>
                </a:solidFill>
                <a:latin typeface="Arial"/>
                <a:cs typeface="Arial"/>
              </a:rPr>
              <a:t>циониров</a:t>
            </a:r>
            <a:r>
              <a:rPr sz="2800" b="1" spc="-195" dirty="0">
                <a:solidFill>
                  <a:srgbClr val="1F487C"/>
                </a:solidFill>
                <a:latin typeface="Arial"/>
                <a:cs typeface="Arial"/>
              </a:rPr>
              <a:t>а</a:t>
            </a:r>
            <a:r>
              <a:rPr sz="2800" b="1" spc="-170" dirty="0">
                <a:solidFill>
                  <a:srgbClr val="1F487C"/>
                </a:solidFill>
                <a:latin typeface="Arial"/>
                <a:cs typeface="Arial"/>
              </a:rPr>
              <a:t>н</a:t>
            </a:r>
            <a:r>
              <a:rPr sz="2800" b="1" spc="-160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2800" b="1" spc="-290" dirty="0">
                <a:solidFill>
                  <a:srgbClr val="1F487C"/>
                </a:solidFill>
                <a:latin typeface="Arial"/>
                <a:cs typeface="Arial"/>
              </a:rPr>
              <a:t>ю</a:t>
            </a:r>
            <a:r>
              <a:rPr sz="2800" b="1" spc="-9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800" b="1" spc="-170" dirty="0">
                <a:solidFill>
                  <a:srgbClr val="1F487C"/>
                </a:solidFill>
                <a:latin typeface="Arial"/>
                <a:cs typeface="Arial"/>
              </a:rPr>
              <a:t>де</a:t>
            </a:r>
            <a:r>
              <a:rPr sz="2800" b="1" spc="-300" dirty="0">
                <a:solidFill>
                  <a:srgbClr val="1F487C"/>
                </a:solidFill>
                <a:latin typeface="Arial"/>
                <a:cs typeface="Arial"/>
              </a:rPr>
              <a:t>т</a:t>
            </a:r>
            <a:r>
              <a:rPr sz="2800" b="1" spc="-160" dirty="0">
                <a:solidFill>
                  <a:srgbClr val="1F487C"/>
                </a:solidFill>
                <a:latin typeface="Arial"/>
                <a:cs typeface="Arial"/>
              </a:rPr>
              <a:t>ей</a:t>
            </a:r>
            <a:r>
              <a:rPr sz="2800" b="1" spc="-75" dirty="0">
                <a:solidFill>
                  <a:srgbClr val="1F487C"/>
                </a:solidFill>
                <a:latin typeface="Arial"/>
                <a:cs typeface="Arial"/>
              </a:rPr>
              <a:t>,</a:t>
            </a:r>
            <a:r>
              <a:rPr sz="2800" b="1" dirty="0">
                <a:solidFill>
                  <a:srgbClr val="1F487C"/>
                </a:solidFill>
                <a:latin typeface="Arial"/>
                <a:cs typeface="Arial"/>
              </a:rPr>
              <a:t>	</a:t>
            </a:r>
            <a:r>
              <a:rPr sz="2800" b="1" spc="-210" dirty="0">
                <a:solidFill>
                  <a:srgbClr val="1F487C"/>
                </a:solidFill>
                <a:latin typeface="Arial"/>
                <a:cs typeface="Arial"/>
              </a:rPr>
              <a:t>р</a:t>
            </a:r>
            <a:r>
              <a:rPr sz="2800" b="1" spc="-285" dirty="0">
                <a:solidFill>
                  <a:srgbClr val="1F487C"/>
                </a:solidFill>
                <a:latin typeface="Arial"/>
                <a:cs typeface="Arial"/>
              </a:rPr>
              <a:t>о</a:t>
            </a:r>
            <a:r>
              <a:rPr sz="2800" b="1" spc="-195" dirty="0">
                <a:solidFill>
                  <a:srgbClr val="1F487C"/>
                </a:solidFill>
                <a:latin typeface="Arial"/>
                <a:cs typeface="Arial"/>
              </a:rPr>
              <a:t>дит</a:t>
            </a:r>
            <a:r>
              <a:rPr sz="2800" b="1" spc="-240" dirty="0">
                <a:solidFill>
                  <a:srgbClr val="1F487C"/>
                </a:solidFill>
                <a:latin typeface="Arial"/>
                <a:cs typeface="Arial"/>
              </a:rPr>
              <a:t>е</a:t>
            </a:r>
            <a:r>
              <a:rPr sz="2800" b="1" spc="-145" dirty="0">
                <a:solidFill>
                  <a:srgbClr val="1F487C"/>
                </a:solidFill>
                <a:latin typeface="Arial"/>
                <a:cs typeface="Arial"/>
              </a:rPr>
              <a:t>лей,  </a:t>
            </a:r>
            <a:r>
              <a:rPr sz="2800" b="1" spc="-229" dirty="0">
                <a:solidFill>
                  <a:srgbClr val="1F487C"/>
                </a:solidFill>
                <a:latin typeface="Arial"/>
                <a:cs typeface="Arial"/>
              </a:rPr>
              <a:t>воспитателей, </a:t>
            </a:r>
            <a:r>
              <a:rPr sz="2800" b="1" spc="-204" dirty="0">
                <a:solidFill>
                  <a:srgbClr val="1F487C"/>
                </a:solidFill>
                <a:latin typeface="Arial"/>
                <a:cs typeface="Arial"/>
              </a:rPr>
              <a:t>учителей, </a:t>
            </a:r>
            <a:r>
              <a:rPr sz="2800" b="1" spc="-250" dirty="0">
                <a:solidFill>
                  <a:srgbClr val="1F487C"/>
                </a:solidFill>
                <a:latin typeface="Arial"/>
                <a:cs typeface="Arial"/>
              </a:rPr>
              <a:t>учебных</a:t>
            </a:r>
            <a:r>
              <a:rPr sz="2800" b="1" spc="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800" b="1" spc="-200" dirty="0">
                <a:solidFill>
                  <a:srgbClr val="1F487C"/>
                </a:solidFill>
                <a:latin typeface="Arial"/>
                <a:cs typeface="Arial"/>
              </a:rPr>
              <a:t>заведений</a:t>
            </a:r>
            <a:endParaRPr sz="2800">
              <a:latin typeface="Arial"/>
              <a:cs typeface="Arial"/>
            </a:endParaRPr>
          </a:p>
          <a:p>
            <a:pPr marL="355600" marR="46609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434340" algn="l"/>
                <a:tab pos="434975" algn="l"/>
              </a:tabLst>
            </a:pPr>
            <a:r>
              <a:rPr sz="2800" b="1" spc="-204" dirty="0">
                <a:solidFill>
                  <a:srgbClr val="1F487C"/>
                </a:solidFill>
                <a:latin typeface="Arial"/>
                <a:cs typeface="Arial"/>
              </a:rPr>
              <a:t>предотвращение: </a:t>
            </a:r>
            <a:r>
              <a:rPr sz="2800" b="1" spc="-225" dirty="0">
                <a:solidFill>
                  <a:srgbClr val="1F487C"/>
                </a:solidFill>
                <a:latin typeface="Arial"/>
                <a:cs typeface="Arial"/>
              </a:rPr>
              <a:t>тревоги </a:t>
            </a:r>
            <a:r>
              <a:rPr sz="2800" b="1" spc="-165" dirty="0">
                <a:solidFill>
                  <a:srgbClr val="1F487C"/>
                </a:solidFill>
                <a:latin typeface="Arial"/>
                <a:cs typeface="Arial"/>
              </a:rPr>
              <a:t>и </a:t>
            </a:r>
            <a:r>
              <a:rPr sz="2800" b="1" spc="-210" dirty="0">
                <a:solidFill>
                  <a:srgbClr val="1F487C"/>
                </a:solidFill>
                <a:latin typeface="Arial"/>
                <a:cs typeface="Arial"/>
              </a:rPr>
              <a:t>депрессии, </a:t>
            </a:r>
            <a:r>
              <a:rPr sz="2800" b="1" spc="-220" dirty="0">
                <a:solidFill>
                  <a:srgbClr val="1F487C"/>
                </a:solidFill>
                <a:latin typeface="Arial"/>
                <a:cs typeface="Arial"/>
              </a:rPr>
              <a:t>выгорания,  </a:t>
            </a:r>
            <a:r>
              <a:rPr sz="2800" b="1" spc="-215" dirty="0">
                <a:solidFill>
                  <a:srgbClr val="1F487C"/>
                </a:solidFill>
                <a:latin typeface="Arial"/>
                <a:cs typeface="Arial"/>
              </a:rPr>
              <a:t>суицидов, </a:t>
            </a:r>
            <a:r>
              <a:rPr sz="2800" b="1" spc="-225" dirty="0">
                <a:solidFill>
                  <a:srgbClr val="1F487C"/>
                </a:solidFill>
                <a:latin typeface="Arial"/>
                <a:cs typeface="Arial"/>
              </a:rPr>
              <a:t>зависимостей </a:t>
            </a:r>
            <a:r>
              <a:rPr sz="2800" b="1" spc="-245" dirty="0">
                <a:solidFill>
                  <a:srgbClr val="1F487C"/>
                </a:solidFill>
                <a:latin typeface="Arial"/>
                <a:cs typeface="Arial"/>
              </a:rPr>
              <a:t>=</a:t>
            </a:r>
            <a:r>
              <a:rPr sz="2800" b="1" spc="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800" b="1" spc="-215" dirty="0">
                <a:solidFill>
                  <a:srgbClr val="1F487C"/>
                </a:solidFill>
                <a:latin typeface="Arial"/>
                <a:cs typeface="Arial"/>
              </a:rPr>
              <a:t>жизнестойкость</a:t>
            </a:r>
            <a:endParaRPr sz="2800">
              <a:latin typeface="Arial"/>
              <a:cs typeface="Arial"/>
            </a:endParaRPr>
          </a:p>
          <a:p>
            <a:pPr marL="355600" marR="377825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434975" algn="l"/>
              </a:tabLst>
            </a:pPr>
            <a:r>
              <a:rPr sz="2800" b="1" spc="-210" dirty="0">
                <a:solidFill>
                  <a:srgbClr val="1F487C"/>
                </a:solidFill>
                <a:latin typeface="Arial"/>
                <a:cs typeface="Arial"/>
              </a:rPr>
              <a:t>развитие: </a:t>
            </a:r>
            <a:r>
              <a:rPr sz="2800" b="1" spc="-295" dirty="0">
                <a:solidFill>
                  <a:srgbClr val="1F487C"/>
                </a:solidFill>
                <a:latin typeface="Arial"/>
                <a:cs typeface="Arial"/>
              </a:rPr>
              <a:t>сильных </a:t>
            </a:r>
            <a:r>
              <a:rPr sz="2800" b="1" spc="-225" dirty="0">
                <a:solidFill>
                  <a:srgbClr val="1F487C"/>
                </a:solidFill>
                <a:latin typeface="Arial"/>
                <a:cs typeface="Arial"/>
              </a:rPr>
              <a:t>сторон, </a:t>
            </a:r>
            <a:r>
              <a:rPr sz="2800" b="1" spc="-245" dirty="0">
                <a:solidFill>
                  <a:srgbClr val="1F487C"/>
                </a:solidFill>
                <a:latin typeface="Arial"/>
                <a:cs typeface="Arial"/>
              </a:rPr>
              <a:t>позитивных </a:t>
            </a:r>
            <a:r>
              <a:rPr sz="2800" b="1" spc="-180" dirty="0">
                <a:solidFill>
                  <a:srgbClr val="1F487C"/>
                </a:solidFill>
                <a:latin typeface="Arial"/>
                <a:cs typeface="Arial"/>
              </a:rPr>
              <a:t>отношений,  </a:t>
            </a:r>
            <a:r>
              <a:rPr sz="2800" b="1" spc="-195" dirty="0">
                <a:solidFill>
                  <a:srgbClr val="1F487C"/>
                </a:solidFill>
                <a:latin typeface="Arial"/>
                <a:cs typeface="Arial"/>
              </a:rPr>
              <a:t>актуализация </a:t>
            </a:r>
            <a:r>
              <a:rPr sz="2800" b="1" spc="-204" dirty="0">
                <a:solidFill>
                  <a:srgbClr val="1F487C"/>
                </a:solidFill>
                <a:latin typeface="Arial"/>
                <a:cs typeface="Arial"/>
              </a:rPr>
              <a:t>потенциала </a:t>
            </a:r>
            <a:r>
              <a:rPr sz="2800" b="1" spc="-210" dirty="0">
                <a:solidFill>
                  <a:srgbClr val="1F487C"/>
                </a:solidFill>
                <a:latin typeface="Arial"/>
                <a:cs typeface="Arial"/>
              </a:rPr>
              <a:t>индивидов </a:t>
            </a:r>
            <a:r>
              <a:rPr sz="2800" b="1" spc="-165" dirty="0">
                <a:solidFill>
                  <a:srgbClr val="1F487C"/>
                </a:solidFill>
                <a:latin typeface="Arial"/>
                <a:cs typeface="Arial"/>
              </a:rPr>
              <a:t>и </a:t>
            </a:r>
            <a:r>
              <a:rPr sz="2800" b="1" spc="-210" dirty="0">
                <a:solidFill>
                  <a:srgbClr val="1F487C"/>
                </a:solidFill>
                <a:latin typeface="Arial"/>
                <a:cs typeface="Arial"/>
              </a:rPr>
              <a:t>групп </a:t>
            </a:r>
            <a:r>
              <a:rPr sz="2800" b="1" spc="-245" dirty="0">
                <a:solidFill>
                  <a:srgbClr val="1F487C"/>
                </a:solidFill>
                <a:latin typeface="Arial"/>
                <a:cs typeface="Arial"/>
              </a:rPr>
              <a:t>= </a:t>
            </a:r>
            <a:r>
              <a:rPr sz="2800" b="1" spc="-160" dirty="0">
                <a:solidFill>
                  <a:srgbClr val="1F487C"/>
                </a:solidFill>
                <a:latin typeface="Trebuchet MS"/>
                <a:cs typeface="Trebuchet MS"/>
              </a:rPr>
              <a:t>well-  </a:t>
            </a:r>
            <a:r>
              <a:rPr sz="2800" b="1" spc="-145" dirty="0">
                <a:solidFill>
                  <a:srgbClr val="1F487C"/>
                </a:solidFill>
                <a:latin typeface="Trebuchet MS"/>
                <a:cs typeface="Trebuchet MS"/>
              </a:rPr>
              <a:t>being</a:t>
            </a:r>
            <a:r>
              <a:rPr sz="2800" b="1" spc="-210" dirty="0">
                <a:solidFill>
                  <a:srgbClr val="1F487C"/>
                </a:solidFill>
                <a:latin typeface="Trebuchet MS"/>
                <a:cs typeface="Trebuchet MS"/>
              </a:rPr>
              <a:t> </a:t>
            </a:r>
            <a:r>
              <a:rPr sz="2800" b="1" spc="-195" dirty="0">
                <a:solidFill>
                  <a:srgbClr val="1F487C"/>
                </a:solidFill>
                <a:latin typeface="Arial"/>
                <a:cs typeface="Arial"/>
              </a:rPr>
              <a:t>(благополучие).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7975"/>
            <a:ext cx="8738235" cy="561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7035">
              <a:lnSpc>
                <a:spcPct val="100000"/>
              </a:lnSpc>
              <a:spcBef>
                <a:spcPts val="100"/>
              </a:spcBef>
            </a:pPr>
            <a:r>
              <a:rPr sz="2400" b="1" spc="-254" dirty="0">
                <a:solidFill>
                  <a:srgbClr val="FF0000"/>
                </a:solidFill>
                <a:latin typeface="Arial"/>
                <a:cs typeface="Arial"/>
              </a:rPr>
              <a:t>Что </a:t>
            </a:r>
            <a:r>
              <a:rPr sz="2400" b="1" spc="-125" dirty="0">
                <a:solidFill>
                  <a:srgbClr val="FF0000"/>
                </a:solidFill>
                <a:latin typeface="Arial"/>
                <a:cs typeface="Arial"/>
              </a:rPr>
              <a:t>может </a:t>
            </a:r>
            <a:r>
              <a:rPr sz="2400" b="1" spc="-210" dirty="0">
                <a:solidFill>
                  <a:srgbClr val="FF0000"/>
                </a:solidFill>
                <a:latin typeface="Arial"/>
                <a:cs typeface="Arial"/>
              </a:rPr>
              <a:t>дать</a:t>
            </a:r>
            <a:r>
              <a:rPr sz="2400" b="1" spc="-4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85" dirty="0">
                <a:solidFill>
                  <a:srgbClr val="FF0000"/>
                </a:solidFill>
                <a:latin typeface="Arial"/>
                <a:cs typeface="Arial"/>
              </a:rPr>
              <a:t>позитивная</a:t>
            </a:r>
            <a:endParaRPr sz="2400">
              <a:latin typeface="Arial"/>
              <a:cs typeface="Arial"/>
            </a:endParaRPr>
          </a:p>
          <a:p>
            <a:pPr marL="4123054">
              <a:lnSpc>
                <a:spcPts val="2875"/>
              </a:lnSpc>
            </a:pPr>
            <a:r>
              <a:rPr sz="2400" b="1" spc="-210" dirty="0">
                <a:solidFill>
                  <a:srgbClr val="FF0000"/>
                </a:solidFill>
                <a:latin typeface="Arial"/>
                <a:cs typeface="Arial"/>
              </a:rPr>
              <a:t>психология</a:t>
            </a:r>
            <a:endParaRPr sz="2400">
              <a:latin typeface="Arial"/>
              <a:cs typeface="Arial"/>
            </a:endParaRPr>
          </a:p>
          <a:p>
            <a:pPr marL="355600" marR="6985" indent="-274320" algn="just">
              <a:lnSpc>
                <a:spcPct val="80000"/>
              </a:lnSpc>
              <a:spcBef>
                <a:spcPts val="645"/>
              </a:spcBef>
            </a:pPr>
            <a:r>
              <a:rPr sz="2700" u="heavy" spc="-67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spc="-35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Быть </a:t>
            </a:r>
            <a:r>
              <a:rPr sz="2700" b="1" u="heavy" spc="-28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счастливым</a:t>
            </a:r>
            <a:r>
              <a:rPr sz="2700" b="1" spc="-280" dirty="0">
                <a:solidFill>
                  <a:srgbClr val="1F487C"/>
                </a:solidFill>
                <a:latin typeface="Trebuchet MS"/>
                <a:cs typeface="Trebuchet MS"/>
              </a:rPr>
              <a:t>: </a:t>
            </a:r>
            <a:r>
              <a:rPr sz="2700" b="1" spc="-190" dirty="0">
                <a:solidFill>
                  <a:srgbClr val="1F487C"/>
                </a:solidFill>
                <a:latin typeface="Arial"/>
                <a:cs typeface="Arial"/>
              </a:rPr>
              <a:t>Знания, </a:t>
            </a:r>
            <a:r>
              <a:rPr sz="2700" b="1" spc="-170" dirty="0">
                <a:solidFill>
                  <a:srgbClr val="1F487C"/>
                </a:solidFill>
                <a:latin typeface="Arial"/>
                <a:cs typeface="Arial"/>
              </a:rPr>
              <a:t>умения </a:t>
            </a:r>
            <a:r>
              <a:rPr sz="2700" b="1" spc="-160" dirty="0">
                <a:solidFill>
                  <a:srgbClr val="1F487C"/>
                </a:solidFill>
                <a:latin typeface="Arial"/>
                <a:cs typeface="Arial"/>
              </a:rPr>
              <a:t>и </a:t>
            </a:r>
            <a:r>
              <a:rPr sz="2700" b="1" spc="-185" dirty="0">
                <a:solidFill>
                  <a:srgbClr val="1F487C"/>
                </a:solidFill>
                <a:latin typeface="Arial"/>
                <a:cs typeface="Arial"/>
              </a:rPr>
              <a:t>навыки, </a:t>
            </a:r>
            <a:r>
              <a:rPr sz="2700" b="1" spc="-215" dirty="0">
                <a:solidFill>
                  <a:srgbClr val="1F487C"/>
                </a:solidFill>
                <a:latin typeface="Arial"/>
                <a:cs typeface="Arial"/>
              </a:rPr>
              <a:t>которые   </a:t>
            </a:r>
            <a:r>
              <a:rPr sz="2700" b="1" spc="-200" dirty="0">
                <a:solidFill>
                  <a:srgbClr val="1F487C"/>
                </a:solidFill>
                <a:latin typeface="Arial"/>
                <a:cs typeface="Arial"/>
              </a:rPr>
              <a:t>помогают </a:t>
            </a:r>
            <a:r>
              <a:rPr sz="2700" b="1" spc="-210" dirty="0">
                <a:solidFill>
                  <a:srgbClr val="1F487C"/>
                </a:solidFill>
                <a:latin typeface="Arial"/>
                <a:cs typeface="Arial"/>
              </a:rPr>
              <a:t>человеку </a:t>
            </a:r>
            <a:r>
              <a:rPr sz="2700" b="1" spc="-190" dirty="0">
                <a:solidFill>
                  <a:srgbClr val="1F487C"/>
                </a:solidFill>
                <a:latin typeface="Arial"/>
                <a:cs typeface="Arial"/>
              </a:rPr>
              <a:t>прожить </a:t>
            </a:r>
            <a:r>
              <a:rPr sz="2700" b="1" spc="-220" dirty="0">
                <a:solidFill>
                  <a:srgbClr val="1F487C"/>
                </a:solidFill>
                <a:latin typeface="Arial"/>
                <a:cs typeface="Arial"/>
              </a:rPr>
              <a:t>психологически  благополучную, </a:t>
            </a:r>
            <a:r>
              <a:rPr sz="2700" b="1" spc="-229" dirty="0">
                <a:solidFill>
                  <a:srgbClr val="1F487C"/>
                </a:solidFill>
                <a:latin typeface="Arial"/>
                <a:cs typeface="Arial"/>
              </a:rPr>
              <a:t>здоровую </a:t>
            </a:r>
            <a:r>
              <a:rPr sz="2700" b="1" spc="-160" dirty="0">
                <a:solidFill>
                  <a:srgbClr val="1F487C"/>
                </a:solidFill>
                <a:latin typeface="Arial"/>
                <a:cs typeface="Arial"/>
              </a:rPr>
              <a:t>и </a:t>
            </a:r>
            <a:r>
              <a:rPr sz="2700" b="1" spc="-225" dirty="0">
                <a:solidFill>
                  <a:srgbClr val="1F487C"/>
                </a:solidFill>
                <a:latin typeface="Arial"/>
                <a:cs typeface="Arial"/>
              </a:rPr>
              <a:t>успешную</a:t>
            </a:r>
            <a:r>
              <a:rPr sz="2700" b="1" spc="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700" b="1" spc="-150" dirty="0">
                <a:solidFill>
                  <a:srgbClr val="1F487C"/>
                </a:solidFill>
                <a:latin typeface="Arial"/>
                <a:cs typeface="Arial"/>
              </a:rPr>
              <a:t>жизнь</a:t>
            </a:r>
            <a:endParaRPr sz="2700">
              <a:latin typeface="Arial"/>
              <a:cs typeface="Arial"/>
            </a:endParaRPr>
          </a:p>
          <a:p>
            <a:pPr marL="355600" marR="5715" indent="-342900">
              <a:lnSpc>
                <a:spcPct val="8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u="heavy" spc="-67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spc="-2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Эмоциональный </a:t>
            </a:r>
            <a:r>
              <a:rPr sz="2700" b="1" u="heavy" spc="-204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интеллект</a:t>
            </a:r>
            <a:r>
              <a:rPr sz="2700" b="1" spc="-204" dirty="0">
                <a:solidFill>
                  <a:srgbClr val="1F487C"/>
                </a:solidFill>
                <a:latin typeface="Trebuchet MS"/>
                <a:cs typeface="Trebuchet MS"/>
              </a:rPr>
              <a:t>: </a:t>
            </a:r>
            <a:r>
              <a:rPr sz="2700" b="1" spc="-160" dirty="0">
                <a:solidFill>
                  <a:srgbClr val="1F487C"/>
                </a:solidFill>
                <a:latin typeface="Arial"/>
                <a:cs typeface="Arial"/>
              </a:rPr>
              <a:t>понимание </a:t>
            </a:r>
            <a:r>
              <a:rPr sz="2700" b="1" spc="-270" dirty="0">
                <a:solidFill>
                  <a:srgbClr val="1F487C"/>
                </a:solidFill>
                <a:latin typeface="Arial"/>
                <a:cs typeface="Arial"/>
              </a:rPr>
              <a:t>своих </a:t>
            </a:r>
            <a:r>
              <a:rPr sz="2700" b="1" spc="-160" dirty="0">
                <a:solidFill>
                  <a:srgbClr val="1F487C"/>
                </a:solidFill>
                <a:latin typeface="Arial"/>
                <a:cs typeface="Arial"/>
              </a:rPr>
              <a:t>и </a:t>
            </a:r>
            <a:r>
              <a:rPr sz="2700" b="1" spc="-165" dirty="0">
                <a:solidFill>
                  <a:srgbClr val="1F487C"/>
                </a:solidFill>
                <a:latin typeface="Arial"/>
                <a:cs typeface="Arial"/>
              </a:rPr>
              <a:t>чужих  </a:t>
            </a:r>
            <a:r>
              <a:rPr sz="2700" b="1" spc="-160" dirty="0">
                <a:solidFill>
                  <a:srgbClr val="1F487C"/>
                </a:solidFill>
                <a:latin typeface="Arial"/>
                <a:cs typeface="Arial"/>
              </a:rPr>
              <a:t>эмоций, </a:t>
            </a:r>
            <a:r>
              <a:rPr sz="2700" b="1" spc="-204" dirty="0">
                <a:solidFill>
                  <a:srgbClr val="1F487C"/>
                </a:solidFill>
                <a:latin typeface="Arial"/>
                <a:cs typeface="Arial"/>
              </a:rPr>
              <a:t>управление</a:t>
            </a:r>
            <a:r>
              <a:rPr sz="2700" b="1" spc="-1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700" b="1" spc="-130" dirty="0">
                <a:solidFill>
                  <a:srgbClr val="1F487C"/>
                </a:solidFill>
                <a:latin typeface="Arial"/>
                <a:cs typeface="Arial"/>
              </a:rPr>
              <a:t>ими</a:t>
            </a:r>
            <a:endParaRPr sz="2700">
              <a:latin typeface="Arial"/>
              <a:cs typeface="Arial"/>
            </a:endParaRPr>
          </a:p>
          <a:p>
            <a:pPr marL="261620" indent="-261620">
              <a:lnSpc>
                <a:spcPct val="100000"/>
              </a:lnSpc>
              <a:buFont typeface="Arial"/>
              <a:buChar char="•"/>
              <a:tabLst>
                <a:tab pos="261620" algn="l"/>
              </a:tabLst>
            </a:pPr>
            <a:r>
              <a:rPr sz="2700" u="heavy" spc="-68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spc="-2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Позитивные </a:t>
            </a:r>
            <a:r>
              <a:rPr sz="2700" b="1" u="heavy" spc="-20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отношения</a:t>
            </a:r>
            <a:r>
              <a:rPr sz="2700" b="1" spc="-200" dirty="0">
                <a:solidFill>
                  <a:srgbClr val="1F487C"/>
                </a:solidFill>
                <a:latin typeface="Trebuchet MS"/>
                <a:cs typeface="Trebuchet MS"/>
              </a:rPr>
              <a:t>: </a:t>
            </a:r>
            <a:r>
              <a:rPr sz="2700" b="1" spc="-155" dirty="0">
                <a:solidFill>
                  <a:srgbClr val="1F487C"/>
                </a:solidFill>
                <a:latin typeface="Arial"/>
                <a:cs typeface="Arial"/>
              </a:rPr>
              <a:t>умение </a:t>
            </a:r>
            <a:r>
              <a:rPr sz="2700" b="1" spc="-215" dirty="0">
                <a:solidFill>
                  <a:srgbClr val="1F487C"/>
                </a:solidFill>
                <a:latin typeface="Arial"/>
                <a:cs typeface="Arial"/>
              </a:rPr>
              <a:t>их</a:t>
            </a:r>
            <a:r>
              <a:rPr sz="2700" b="1" spc="-6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700" b="1" spc="-254" dirty="0">
                <a:solidFill>
                  <a:srgbClr val="1F487C"/>
                </a:solidFill>
                <a:latin typeface="Arial"/>
                <a:cs typeface="Arial"/>
              </a:rPr>
              <a:t>устанавливать</a:t>
            </a:r>
            <a:endParaRPr sz="2700">
              <a:latin typeface="Arial"/>
              <a:cs typeface="Arial"/>
            </a:endParaRPr>
          </a:p>
          <a:p>
            <a:pPr marL="417830" lvl="1" indent="-327660">
              <a:lnSpc>
                <a:spcPts val="2915"/>
              </a:lnSpc>
              <a:spcBef>
                <a:spcPts val="5"/>
              </a:spcBef>
              <a:buFont typeface="Arial"/>
              <a:buChar char="•"/>
              <a:tabLst>
                <a:tab pos="417830" algn="l"/>
                <a:tab pos="418465" algn="l"/>
                <a:tab pos="2776220" algn="l"/>
                <a:tab pos="3124835" algn="l"/>
                <a:tab pos="5648960" algn="l"/>
                <a:tab pos="7285990" algn="l"/>
              </a:tabLst>
            </a:pPr>
            <a:r>
              <a:rPr sz="2700" u="heavy" spc="-67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spc="-21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Продуктивные	</a:t>
            </a:r>
            <a:r>
              <a:rPr sz="2700" b="1" u="heavy" spc="-16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и	</a:t>
            </a:r>
            <a:r>
              <a:rPr sz="2700" b="1" u="heavy" spc="-2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психологически	</a:t>
            </a:r>
            <a:r>
              <a:rPr sz="2700" b="1" u="heavy" spc="-229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здоровые	</a:t>
            </a:r>
            <a:r>
              <a:rPr sz="2700" b="1" u="heavy" spc="-2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стратегии</a:t>
            </a:r>
            <a:endParaRPr sz="2700">
              <a:latin typeface="Arial"/>
              <a:cs typeface="Arial"/>
            </a:endParaRPr>
          </a:p>
          <a:p>
            <a:pPr marL="355600">
              <a:lnSpc>
                <a:spcPts val="2915"/>
              </a:lnSpc>
            </a:pPr>
            <a:r>
              <a:rPr sz="2700" u="heavy" spc="-67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spc="-2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совладания </a:t>
            </a:r>
            <a:r>
              <a:rPr sz="2700" b="1" u="heavy" spc="-37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с </a:t>
            </a:r>
            <a:r>
              <a:rPr sz="2700" b="1" u="heavy" spc="-18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проблемами </a:t>
            </a:r>
            <a:r>
              <a:rPr sz="2700" b="1" u="heavy" spc="-16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и</a:t>
            </a:r>
            <a:r>
              <a:rPr sz="2700" b="1" u="heavy" spc="-14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 </a:t>
            </a:r>
            <a:r>
              <a:rPr sz="2700" b="1" u="heavy" spc="-254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стрессом</a:t>
            </a:r>
            <a:endParaRPr sz="2700">
              <a:latin typeface="Arial"/>
              <a:cs typeface="Arial"/>
            </a:endParaRPr>
          </a:p>
          <a:p>
            <a:pPr marL="355600" marR="7620" indent="-342900">
              <a:lnSpc>
                <a:spcPts val="2590"/>
              </a:lnSpc>
              <a:spcBef>
                <a:spcPts val="625"/>
              </a:spcBef>
              <a:buFont typeface="Arial"/>
              <a:buChar char="•"/>
              <a:tabLst>
                <a:tab pos="429895" algn="l"/>
                <a:tab pos="430530" algn="l"/>
                <a:tab pos="1750060" algn="l"/>
                <a:tab pos="2181225" algn="l"/>
                <a:tab pos="3700779" algn="l"/>
                <a:tab pos="5286375" algn="l"/>
                <a:tab pos="6999605" algn="l"/>
                <a:tab pos="8374380" algn="l"/>
              </a:tabLst>
            </a:pPr>
            <a:r>
              <a:rPr sz="2700" u="heavy" spc="-67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spc="-2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Знан</a:t>
            </a:r>
            <a:r>
              <a:rPr sz="2700" b="1" u="heavy" spc="-15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и</a:t>
            </a:r>
            <a:r>
              <a:rPr sz="2700" b="1" u="heavy" spc="-23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я</a:t>
            </a:r>
            <a:r>
              <a:rPr sz="2700" b="1"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	</a:t>
            </a:r>
            <a:r>
              <a:rPr sz="2700" b="1" u="heavy" spc="-20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о</a:t>
            </a:r>
            <a:r>
              <a:rPr sz="2700" b="1"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	</a:t>
            </a:r>
            <a:r>
              <a:rPr sz="2700" b="1" u="heavy" spc="-27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си</a:t>
            </a:r>
            <a:r>
              <a:rPr sz="2700" b="1" u="heavy" spc="-30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л</a:t>
            </a:r>
            <a:r>
              <a:rPr sz="2700" b="1" u="heavy" spc="-32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ь</a:t>
            </a:r>
            <a:r>
              <a:rPr sz="2700" b="1" u="heavy" spc="-15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н</a:t>
            </a:r>
            <a:r>
              <a:rPr sz="2700" b="1" u="heavy" spc="-38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ы</a:t>
            </a:r>
            <a:r>
              <a:rPr sz="2700" b="1" u="heavy" spc="-26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х</a:t>
            </a:r>
            <a:r>
              <a:rPr sz="2700" b="1"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	</a:t>
            </a:r>
            <a:r>
              <a:rPr sz="2700" b="1" u="heavy" spc="-35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с</a:t>
            </a:r>
            <a:r>
              <a:rPr sz="2700" b="1" u="heavy" spc="-33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т</a:t>
            </a:r>
            <a:r>
              <a:rPr sz="2700" b="1" u="heavy" spc="-20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ор</a:t>
            </a:r>
            <a:r>
              <a:rPr sz="2700" b="1" u="heavy" spc="-2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о</a:t>
            </a:r>
            <a:r>
              <a:rPr sz="2700" b="1" u="heavy" spc="-18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н</a:t>
            </a:r>
            <a:r>
              <a:rPr sz="2700" b="1" u="heavy" spc="-17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а</a:t>
            </a:r>
            <a:r>
              <a:rPr sz="2700" b="1" u="heavy" spc="-26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х</a:t>
            </a:r>
            <a:r>
              <a:rPr sz="2700" b="1"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	</a:t>
            </a:r>
            <a:r>
              <a:rPr sz="2700" b="1" u="heavy" spc="-23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лич</a:t>
            </a:r>
            <a:r>
              <a:rPr sz="2700" b="1" u="heavy" spc="-15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н</a:t>
            </a:r>
            <a:r>
              <a:rPr sz="2700" b="1" u="heavy" spc="-25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ости</a:t>
            </a:r>
            <a:r>
              <a:rPr sz="2700" b="1" spc="-300" dirty="0">
                <a:solidFill>
                  <a:srgbClr val="1F487C"/>
                </a:solidFill>
                <a:latin typeface="Trebuchet MS"/>
                <a:cs typeface="Trebuchet MS"/>
              </a:rPr>
              <a:t>,</a:t>
            </a:r>
            <a:r>
              <a:rPr sz="2700" b="1" dirty="0">
                <a:solidFill>
                  <a:srgbClr val="1F487C"/>
                </a:solidFill>
                <a:latin typeface="Trebuchet MS"/>
                <a:cs typeface="Trebuchet MS"/>
              </a:rPr>
              <a:t>	</a:t>
            </a:r>
            <a:r>
              <a:rPr sz="2700" b="1" spc="-130" dirty="0">
                <a:solidFill>
                  <a:srgbClr val="1F487C"/>
                </a:solidFill>
                <a:latin typeface="Arial"/>
                <a:cs typeface="Arial"/>
              </a:rPr>
              <a:t>у</a:t>
            </a:r>
            <a:r>
              <a:rPr sz="2700" b="1" spc="-185" dirty="0">
                <a:solidFill>
                  <a:srgbClr val="1F487C"/>
                </a:solidFill>
                <a:latin typeface="Arial"/>
                <a:cs typeface="Arial"/>
              </a:rPr>
              <a:t>м</a:t>
            </a:r>
            <a:r>
              <a:rPr sz="2700" b="1" spc="-160" dirty="0">
                <a:solidFill>
                  <a:srgbClr val="1F487C"/>
                </a:solidFill>
                <a:latin typeface="Arial"/>
                <a:cs typeface="Arial"/>
              </a:rPr>
              <a:t>ени</a:t>
            </a:r>
            <a:r>
              <a:rPr sz="2700" b="1" spc="-145" dirty="0">
                <a:solidFill>
                  <a:srgbClr val="1F487C"/>
                </a:solidFill>
                <a:latin typeface="Arial"/>
                <a:cs typeface="Arial"/>
              </a:rPr>
              <a:t>е</a:t>
            </a:r>
            <a:r>
              <a:rPr sz="2700" b="1" dirty="0">
                <a:solidFill>
                  <a:srgbClr val="1F487C"/>
                </a:solidFill>
                <a:latin typeface="Arial"/>
                <a:cs typeface="Arial"/>
              </a:rPr>
              <a:t>	</a:t>
            </a:r>
            <a:r>
              <a:rPr sz="2700" b="1" spc="-160" dirty="0">
                <a:solidFill>
                  <a:srgbClr val="1F487C"/>
                </a:solidFill>
                <a:latin typeface="Arial"/>
                <a:cs typeface="Arial"/>
              </a:rPr>
              <a:t>их  </a:t>
            </a:r>
            <a:r>
              <a:rPr sz="2700" b="1" spc="-260" dirty="0">
                <a:solidFill>
                  <a:srgbClr val="1F487C"/>
                </a:solidFill>
                <a:latin typeface="Arial"/>
                <a:cs typeface="Arial"/>
              </a:rPr>
              <a:t>использовать </a:t>
            </a:r>
            <a:r>
              <a:rPr sz="2700" b="1" spc="-325" dirty="0">
                <a:solidFill>
                  <a:srgbClr val="1F487C"/>
                </a:solidFill>
                <a:latin typeface="Arial"/>
                <a:cs typeface="Arial"/>
              </a:rPr>
              <a:t>в </a:t>
            </a:r>
            <a:r>
              <a:rPr sz="2700" b="1" spc="-170" dirty="0">
                <a:solidFill>
                  <a:srgbClr val="1F487C"/>
                </a:solidFill>
                <a:latin typeface="Arial"/>
                <a:cs typeface="Arial"/>
              </a:rPr>
              <a:t>жизненных</a:t>
            </a:r>
            <a:r>
              <a:rPr sz="2700" b="1" spc="-27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700" b="1" spc="-225" dirty="0">
                <a:solidFill>
                  <a:srgbClr val="1F487C"/>
                </a:solidFill>
                <a:latin typeface="Arial"/>
                <a:cs typeface="Arial"/>
              </a:rPr>
              <a:t>ситуациях</a:t>
            </a:r>
            <a:endParaRPr sz="2700">
              <a:latin typeface="Arial"/>
              <a:cs typeface="Arial"/>
            </a:endParaRPr>
          </a:p>
          <a:p>
            <a:pPr marL="355600" marR="8255" indent="-34290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484505" algn="l"/>
                <a:tab pos="485140" algn="l"/>
                <a:tab pos="2536190" algn="l"/>
                <a:tab pos="4578985" algn="l"/>
                <a:tab pos="6583680" algn="l"/>
              </a:tabLst>
            </a:pPr>
            <a:r>
              <a:rPr sz="2700" u="heavy" spc="-67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spc="-27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Вну</a:t>
            </a:r>
            <a:r>
              <a:rPr sz="2700" b="1" u="heavy" spc="-27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т</a:t>
            </a:r>
            <a:r>
              <a:rPr sz="2700" b="1" u="heavy" spc="-17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рен</a:t>
            </a:r>
            <a:r>
              <a:rPr sz="2700" b="1" u="heavy" spc="-15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н</a:t>
            </a:r>
            <a:r>
              <a:rPr sz="2700" b="1" u="heavy" spc="-24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я</a:t>
            </a:r>
            <a:r>
              <a:rPr sz="2700" b="1" u="heavy" spc="-23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я</a:t>
            </a:r>
            <a:r>
              <a:rPr sz="2700" b="1"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	</a:t>
            </a:r>
            <a:r>
              <a:rPr sz="2700" b="1" u="heavy" spc="-2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моти</a:t>
            </a:r>
            <a:r>
              <a:rPr sz="2700" b="1" u="heavy" spc="-2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в</a:t>
            </a:r>
            <a:r>
              <a:rPr sz="2700" b="1" u="heavy" spc="-15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ац</a:t>
            </a:r>
            <a:r>
              <a:rPr sz="2700" b="1" u="heavy" spc="-17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и</a:t>
            </a:r>
            <a:r>
              <a:rPr sz="2700" b="1" u="heavy" spc="-229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я</a:t>
            </a:r>
            <a:r>
              <a:rPr sz="2700" b="1" spc="-250" dirty="0">
                <a:solidFill>
                  <a:srgbClr val="1F487C"/>
                </a:solidFill>
                <a:latin typeface="Trebuchet MS"/>
                <a:cs typeface="Trebuchet MS"/>
              </a:rPr>
              <a:t>:</a:t>
            </a:r>
            <a:r>
              <a:rPr sz="2700" b="1" dirty="0">
                <a:solidFill>
                  <a:srgbClr val="1F487C"/>
                </a:solidFill>
                <a:latin typeface="Trebuchet MS"/>
                <a:cs typeface="Trebuchet MS"/>
              </a:rPr>
              <a:t>	</a:t>
            </a:r>
            <a:r>
              <a:rPr sz="2700" b="1" spc="-200" dirty="0">
                <a:solidFill>
                  <a:srgbClr val="1F487C"/>
                </a:solidFill>
                <a:latin typeface="Arial"/>
                <a:cs typeface="Arial"/>
              </a:rPr>
              <a:t>п</a:t>
            </a:r>
            <a:r>
              <a:rPr sz="2700" b="1" spc="-275" dirty="0">
                <a:solidFill>
                  <a:srgbClr val="1F487C"/>
                </a:solidFill>
                <a:latin typeface="Arial"/>
                <a:cs typeface="Arial"/>
              </a:rPr>
              <a:t>о</a:t>
            </a:r>
            <a:r>
              <a:rPr sz="2700" b="1" spc="-100" dirty="0">
                <a:solidFill>
                  <a:srgbClr val="1F487C"/>
                </a:solidFill>
                <a:latin typeface="Arial"/>
                <a:cs typeface="Arial"/>
              </a:rPr>
              <a:t>д</a:t>
            </a:r>
            <a:r>
              <a:rPr sz="2700" b="1" spc="-170" dirty="0">
                <a:solidFill>
                  <a:srgbClr val="1F487C"/>
                </a:solidFill>
                <a:latin typeface="Arial"/>
                <a:cs typeface="Arial"/>
              </a:rPr>
              <a:t>де</a:t>
            </a:r>
            <a:r>
              <a:rPr sz="2700" b="1" spc="-195" dirty="0">
                <a:solidFill>
                  <a:srgbClr val="1F487C"/>
                </a:solidFill>
                <a:latin typeface="Arial"/>
                <a:cs typeface="Arial"/>
              </a:rPr>
              <a:t>р</a:t>
            </a:r>
            <a:r>
              <a:rPr sz="2700" b="1" spc="30" dirty="0">
                <a:solidFill>
                  <a:srgbClr val="1F487C"/>
                </a:solidFill>
                <a:latin typeface="Arial"/>
                <a:cs typeface="Arial"/>
              </a:rPr>
              <a:t>ж</a:t>
            </a:r>
            <a:r>
              <a:rPr sz="2700" b="1" spc="-20" dirty="0">
                <a:solidFill>
                  <a:srgbClr val="1F487C"/>
                </a:solidFill>
                <a:latin typeface="Arial"/>
                <a:cs typeface="Arial"/>
              </a:rPr>
              <a:t>к</a:t>
            </a:r>
            <a:r>
              <a:rPr sz="2700" b="1" spc="-170" dirty="0">
                <a:solidFill>
                  <a:srgbClr val="1F487C"/>
                </a:solidFill>
                <a:latin typeface="Arial"/>
                <a:cs typeface="Arial"/>
              </a:rPr>
              <a:t>а</a:t>
            </a:r>
            <a:r>
              <a:rPr sz="2700" b="1" dirty="0">
                <a:solidFill>
                  <a:srgbClr val="1F487C"/>
                </a:solidFill>
                <a:latin typeface="Arial"/>
                <a:cs typeface="Arial"/>
              </a:rPr>
              <a:t>	</a:t>
            </a:r>
            <a:r>
              <a:rPr sz="2700" b="1" spc="-260" dirty="0">
                <a:solidFill>
                  <a:srgbClr val="1F487C"/>
                </a:solidFill>
                <a:latin typeface="Arial"/>
                <a:cs typeface="Arial"/>
              </a:rPr>
              <a:t>у</a:t>
            </a:r>
            <a:r>
              <a:rPr sz="2700" b="1" spc="-305" dirty="0">
                <a:solidFill>
                  <a:srgbClr val="1F487C"/>
                </a:solidFill>
                <a:latin typeface="Arial"/>
                <a:cs typeface="Arial"/>
              </a:rPr>
              <a:t>в</a:t>
            </a:r>
            <a:r>
              <a:rPr sz="2700" b="1" spc="-200" dirty="0">
                <a:solidFill>
                  <a:srgbClr val="1F487C"/>
                </a:solidFill>
                <a:latin typeface="Arial"/>
                <a:cs typeface="Arial"/>
              </a:rPr>
              <a:t>лечён</a:t>
            </a:r>
            <a:r>
              <a:rPr sz="2700" b="1" spc="-235" dirty="0">
                <a:solidFill>
                  <a:srgbClr val="1F487C"/>
                </a:solidFill>
                <a:latin typeface="Arial"/>
                <a:cs typeface="Arial"/>
              </a:rPr>
              <a:t>ност</a:t>
            </a:r>
            <a:r>
              <a:rPr sz="2700" b="1" spc="-265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2700" b="1" spc="-55" dirty="0">
                <a:solidFill>
                  <a:srgbClr val="1F487C"/>
                </a:solidFill>
                <a:latin typeface="Arial"/>
                <a:cs typeface="Arial"/>
              </a:rPr>
              <a:t>,  </a:t>
            </a:r>
            <a:r>
              <a:rPr sz="2700" b="1" spc="-240" dirty="0">
                <a:solidFill>
                  <a:srgbClr val="1F487C"/>
                </a:solidFill>
                <a:latin typeface="Arial"/>
                <a:cs typeface="Arial"/>
              </a:rPr>
              <a:t>состояний</a:t>
            </a:r>
            <a:r>
              <a:rPr sz="2700" b="1" spc="-17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700" b="1" spc="-190" dirty="0">
                <a:solidFill>
                  <a:srgbClr val="1F487C"/>
                </a:solidFill>
                <a:latin typeface="Arial"/>
                <a:cs typeface="Arial"/>
              </a:rPr>
              <a:t>потока</a:t>
            </a:r>
            <a:endParaRPr sz="2700">
              <a:latin typeface="Arial"/>
              <a:cs typeface="Arial"/>
            </a:endParaRPr>
          </a:p>
          <a:p>
            <a:pPr marL="340360" indent="-327660">
              <a:lnSpc>
                <a:spcPct val="100000"/>
              </a:lnSpc>
              <a:buFont typeface="Arial"/>
              <a:buChar char="•"/>
              <a:tabLst>
                <a:tab pos="339725" algn="l"/>
                <a:tab pos="340360" algn="l"/>
                <a:tab pos="1490980" algn="l"/>
                <a:tab pos="3774440" algn="l"/>
                <a:tab pos="5767705" algn="l"/>
                <a:tab pos="6267450" algn="l"/>
              </a:tabLst>
            </a:pPr>
            <a:r>
              <a:rPr sz="2700" u="heavy" spc="-67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spc="-33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Смысл	</a:t>
            </a:r>
            <a:r>
              <a:rPr sz="2700" b="1" u="heavy" spc="-23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деятельности</a:t>
            </a:r>
            <a:r>
              <a:rPr sz="2700" b="1" spc="-235" dirty="0">
                <a:solidFill>
                  <a:srgbClr val="1F487C"/>
                </a:solidFill>
                <a:latin typeface="Trebuchet MS"/>
                <a:cs typeface="Trebuchet MS"/>
              </a:rPr>
              <a:t>:	</a:t>
            </a:r>
            <a:r>
              <a:rPr sz="2700" b="1" spc="-270" dirty="0">
                <a:solidFill>
                  <a:srgbClr val="1F487C"/>
                </a:solidFill>
                <a:latin typeface="Arial"/>
                <a:cs typeface="Arial"/>
              </a:rPr>
              <a:t>способность	</a:t>
            </a:r>
            <a:r>
              <a:rPr sz="2700" b="1" spc="-155" dirty="0">
                <a:solidFill>
                  <a:srgbClr val="1F487C"/>
                </a:solidFill>
                <a:latin typeface="Arial"/>
                <a:cs typeface="Arial"/>
              </a:rPr>
              <a:t>ее	</a:t>
            </a:r>
            <a:r>
              <a:rPr sz="2700" b="1" spc="-200" dirty="0">
                <a:solidFill>
                  <a:srgbClr val="1F487C"/>
                </a:solidFill>
                <a:latin typeface="Arial"/>
                <a:cs typeface="Arial"/>
              </a:rPr>
              <a:t>обнаруживать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7757" y="17780"/>
            <a:ext cx="698436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marR="5080" indent="-17399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solidFill>
                  <a:srgbClr val="FF0000"/>
                </a:solidFill>
              </a:rPr>
              <a:t>Возможности </a:t>
            </a:r>
            <a:r>
              <a:rPr sz="2000" spc="-155" dirty="0">
                <a:solidFill>
                  <a:srgbClr val="FF0000"/>
                </a:solidFill>
              </a:rPr>
              <a:t>технологии создания </a:t>
            </a:r>
            <a:r>
              <a:rPr sz="2000" spc="-114" dirty="0">
                <a:solidFill>
                  <a:srgbClr val="FF0000"/>
                </a:solidFill>
              </a:rPr>
              <a:t>и </a:t>
            </a:r>
            <a:r>
              <a:rPr sz="2000" spc="-155" dirty="0">
                <a:solidFill>
                  <a:srgbClr val="FF0000"/>
                </a:solidFill>
              </a:rPr>
              <a:t>управления </a:t>
            </a:r>
            <a:r>
              <a:rPr sz="2000" spc="-170" dirty="0">
                <a:solidFill>
                  <a:srgbClr val="FF0000"/>
                </a:solidFill>
              </a:rPr>
              <a:t>событиями </a:t>
            </a:r>
            <a:r>
              <a:rPr sz="2000" spc="-240" dirty="0">
                <a:solidFill>
                  <a:srgbClr val="FF0000"/>
                </a:solidFill>
              </a:rPr>
              <a:t>в  </a:t>
            </a:r>
            <a:r>
              <a:rPr sz="2000" spc="-150" dirty="0">
                <a:solidFill>
                  <a:srgbClr val="FF0000"/>
                </a:solidFill>
              </a:rPr>
              <a:t>развитии </a:t>
            </a:r>
            <a:r>
              <a:rPr sz="2000" spc="-145" dirty="0">
                <a:solidFill>
                  <a:srgbClr val="FF0000"/>
                </a:solidFill>
              </a:rPr>
              <a:t>компетентности </a:t>
            </a:r>
            <a:r>
              <a:rPr sz="2000" spc="-155" dirty="0">
                <a:solidFill>
                  <a:srgbClr val="FF0000"/>
                </a:solidFill>
              </a:rPr>
              <a:t>родителей </a:t>
            </a:r>
            <a:r>
              <a:rPr sz="2000" spc="-114" dirty="0">
                <a:solidFill>
                  <a:srgbClr val="FF0000"/>
                </a:solidFill>
              </a:rPr>
              <a:t>и </a:t>
            </a:r>
            <a:r>
              <a:rPr sz="2000" spc="-160" dirty="0">
                <a:solidFill>
                  <a:srgbClr val="FF0000"/>
                </a:solidFill>
              </a:rPr>
              <a:t>воспитании</a:t>
            </a:r>
            <a:r>
              <a:rPr sz="2000" spc="-114" dirty="0">
                <a:solidFill>
                  <a:srgbClr val="FF0000"/>
                </a:solidFill>
              </a:rPr>
              <a:t> ребенка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221691" y="736498"/>
            <a:ext cx="8468995" cy="5882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marR="231775" indent="-2540" algn="ctr">
              <a:lnSpc>
                <a:spcPct val="120000"/>
              </a:lnSpc>
              <a:spcBef>
                <a:spcPts val="100"/>
              </a:spcBef>
            </a:pPr>
            <a:r>
              <a:rPr sz="1600" b="1" i="1" spc="-135" dirty="0">
                <a:solidFill>
                  <a:srgbClr val="1F487C"/>
                </a:solidFill>
                <a:latin typeface="Arial"/>
                <a:cs typeface="Arial"/>
              </a:rPr>
              <a:t>Жизненные </a:t>
            </a:r>
            <a:r>
              <a:rPr sz="1600" b="1" i="1" spc="-170" dirty="0">
                <a:solidFill>
                  <a:srgbClr val="1F487C"/>
                </a:solidFill>
                <a:latin typeface="Arial"/>
                <a:cs typeface="Arial"/>
              </a:rPr>
              <a:t>события </a:t>
            </a:r>
            <a:r>
              <a:rPr sz="1600" b="1" spc="-100" dirty="0">
                <a:solidFill>
                  <a:srgbClr val="1F487C"/>
                </a:solidFill>
                <a:latin typeface="Trebuchet MS"/>
                <a:cs typeface="Trebuchet MS"/>
              </a:rPr>
              <a:t>- </a:t>
            </a:r>
            <a:r>
              <a:rPr sz="1600" b="1" spc="-140" dirty="0">
                <a:solidFill>
                  <a:srgbClr val="1F487C"/>
                </a:solidFill>
                <a:latin typeface="Arial"/>
                <a:cs typeface="Arial"/>
              </a:rPr>
              <a:t>поворотные </a:t>
            </a:r>
            <a:r>
              <a:rPr sz="1600" b="1" spc="-130" dirty="0">
                <a:solidFill>
                  <a:srgbClr val="1F487C"/>
                </a:solidFill>
                <a:latin typeface="Arial"/>
                <a:cs typeface="Arial"/>
              </a:rPr>
              <a:t>пункты </a:t>
            </a:r>
            <a:r>
              <a:rPr sz="1600" b="1" spc="-125" dirty="0">
                <a:solidFill>
                  <a:srgbClr val="1F487C"/>
                </a:solidFill>
                <a:latin typeface="Arial"/>
                <a:cs typeface="Arial"/>
              </a:rPr>
              <a:t>индивидуального </a:t>
            </a:r>
            <a:r>
              <a:rPr sz="1600" b="1" spc="-130" dirty="0">
                <a:solidFill>
                  <a:srgbClr val="1F487C"/>
                </a:solidFill>
                <a:latin typeface="Arial"/>
                <a:cs typeface="Arial"/>
              </a:rPr>
              <a:t>развития </a:t>
            </a:r>
            <a:r>
              <a:rPr sz="1600" b="1" spc="-140" dirty="0">
                <a:solidFill>
                  <a:srgbClr val="1F487C"/>
                </a:solidFill>
                <a:latin typeface="Arial"/>
                <a:cs typeface="Arial"/>
              </a:rPr>
              <a:t>личности </a:t>
            </a:r>
            <a:r>
              <a:rPr sz="1600" b="1" spc="-100" dirty="0">
                <a:solidFill>
                  <a:srgbClr val="1F487C"/>
                </a:solidFill>
                <a:latin typeface="Arial"/>
                <a:cs typeface="Arial"/>
              </a:rPr>
              <a:t>и </a:t>
            </a:r>
            <a:r>
              <a:rPr sz="1600" b="1" spc="-135" dirty="0">
                <a:solidFill>
                  <a:srgbClr val="1F487C"/>
                </a:solidFill>
                <a:latin typeface="Arial"/>
                <a:cs typeface="Arial"/>
              </a:rPr>
              <a:t>семьи  </a:t>
            </a:r>
            <a:r>
              <a:rPr sz="1600" b="1" spc="-155" dirty="0">
                <a:solidFill>
                  <a:srgbClr val="1F487C"/>
                </a:solidFill>
                <a:latin typeface="Trebuchet MS"/>
                <a:cs typeface="Trebuchet MS"/>
              </a:rPr>
              <a:t>C</a:t>
            </a:r>
            <a:r>
              <a:rPr sz="1600" b="1" i="1" spc="-155" dirty="0">
                <a:solidFill>
                  <a:srgbClr val="1F487C"/>
                </a:solidFill>
                <a:latin typeface="Arial"/>
                <a:cs typeface="Arial"/>
              </a:rPr>
              <a:t>обытия </a:t>
            </a:r>
            <a:r>
              <a:rPr sz="1600" b="1" spc="-100" dirty="0">
                <a:solidFill>
                  <a:srgbClr val="1F487C"/>
                </a:solidFill>
                <a:latin typeface="Trebuchet MS"/>
                <a:cs typeface="Trebuchet MS"/>
              </a:rPr>
              <a:t>- </a:t>
            </a:r>
            <a:r>
              <a:rPr sz="1600" b="1" spc="-95" dirty="0">
                <a:solidFill>
                  <a:srgbClr val="1F487C"/>
                </a:solidFill>
                <a:latin typeface="Arial"/>
                <a:cs typeface="Arial"/>
              </a:rPr>
              <a:t>жизненные </a:t>
            </a:r>
            <a:r>
              <a:rPr sz="1600" b="1" spc="-120" dirty="0">
                <a:solidFill>
                  <a:srgbClr val="1F487C"/>
                </a:solidFill>
                <a:latin typeface="Arial"/>
                <a:cs typeface="Arial"/>
              </a:rPr>
              <a:t>истории, </a:t>
            </a:r>
            <a:r>
              <a:rPr sz="1600" b="1" spc="-165" dirty="0">
                <a:solidFill>
                  <a:srgbClr val="1F487C"/>
                </a:solidFill>
                <a:latin typeface="Arial"/>
                <a:cs typeface="Arial"/>
              </a:rPr>
              <a:t>существуют </a:t>
            </a:r>
            <a:r>
              <a:rPr sz="1600" b="1" spc="-135" dirty="0">
                <a:solidFill>
                  <a:srgbClr val="1F487C"/>
                </a:solidFill>
                <a:latin typeface="Arial"/>
                <a:cs typeface="Arial"/>
              </a:rPr>
              <a:t>у </a:t>
            </a:r>
            <a:r>
              <a:rPr sz="1600" b="1" spc="-125" dirty="0">
                <a:solidFill>
                  <a:srgbClr val="1F487C"/>
                </a:solidFill>
                <a:latin typeface="Arial"/>
                <a:cs typeface="Arial"/>
              </a:rPr>
              <a:t>человека </a:t>
            </a:r>
            <a:r>
              <a:rPr sz="1600" b="1" spc="-120" dirty="0">
                <a:solidFill>
                  <a:srgbClr val="1F487C"/>
                </a:solidFill>
                <a:latin typeface="Arial"/>
                <a:cs typeface="Arial"/>
              </a:rPr>
              <a:t>по </a:t>
            </a:r>
            <a:r>
              <a:rPr sz="1600" b="1" spc="-140" dirty="0">
                <a:solidFill>
                  <a:srgbClr val="1F487C"/>
                </a:solidFill>
                <a:latin typeface="Arial"/>
                <a:cs typeface="Arial"/>
              </a:rPr>
              <a:t>поводу </a:t>
            </a:r>
            <a:r>
              <a:rPr sz="1600" b="1" spc="-145" dirty="0">
                <a:solidFill>
                  <a:srgbClr val="1F487C"/>
                </a:solidFill>
                <a:latin typeface="Arial"/>
                <a:cs typeface="Arial"/>
              </a:rPr>
              <a:t>тех </a:t>
            </a:r>
            <a:r>
              <a:rPr sz="1600" b="1" spc="-125" dirty="0">
                <a:solidFill>
                  <a:srgbClr val="1F487C"/>
                </a:solidFill>
                <a:latin typeface="Arial"/>
                <a:cs typeface="Arial"/>
              </a:rPr>
              <a:t>или </a:t>
            </a:r>
            <a:r>
              <a:rPr sz="1600" b="1" spc="-145" dirty="0">
                <a:solidFill>
                  <a:srgbClr val="1F487C"/>
                </a:solidFill>
                <a:latin typeface="Arial"/>
                <a:cs typeface="Arial"/>
              </a:rPr>
              <a:t>иных </a:t>
            </a:r>
            <a:r>
              <a:rPr sz="1600" b="1" spc="-155" dirty="0">
                <a:solidFill>
                  <a:srgbClr val="1F487C"/>
                </a:solidFill>
                <a:latin typeface="Arial"/>
                <a:cs typeface="Arial"/>
              </a:rPr>
              <a:t>фактов</a:t>
            </a:r>
            <a:r>
              <a:rPr sz="1600" b="1" spc="-5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100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  <a:p>
            <a:pPr marL="1684655">
              <a:lnSpc>
                <a:spcPct val="100000"/>
              </a:lnSpc>
            </a:pPr>
            <a:r>
              <a:rPr sz="1600" b="1" spc="-120" dirty="0">
                <a:solidFill>
                  <a:srgbClr val="1F487C"/>
                </a:solidFill>
                <a:latin typeface="Arial"/>
                <a:cs typeface="Arial"/>
              </a:rPr>
              <a:t>явлений, </a:t>
            </a:r>
            <a:r>
              <a:rPr sz="1600" b="1" spc="-130" dirty="0">
                <a:solidFill>
                  <a:srgbClr val="1F487C"/>
                </a:solidFill>
                <a:latin typeface="Arial"/>
                <a:cs typeface="Arial"/>
              </a:rPr>
              <a:t>которые </a:t>
            </a:r>
            <a:r>
              <a:rPr sz="1600" b="1" spc="-110" dirty="0">
                <a:solidFill>
                  <a:srgbClr val="1F487C"/>
                </a:solidFill>
                <a:latin typeface="Arial"/>
                <a:cs typeface="Arial"/>
              </a:rPr>
              <a:t>значимы, </a:t>
            </a:r>
            <a:r>
              <a:rPr sz="1600" b="1" spc="-125" dirty="0">
                <a:solidFill>
                  <a:srgbClr val="1F487C"/>
                </a:solidFill>
                <a:latin typeface="Arial"/>
                <a:cs typeface="Arial"/>
              </a:rPr>
              <a:t>запоминаются </a:t>
            </a:r>
            <a:r>
              <a:rPr sz="1600" b="1" spc="-100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1600" b="1" spc="-18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155" dirty="0">
                <a:solidFill>
                  <a:srgbClr val="1F487C"/>
                </a:solidFill>
                <a:latin typeface="Arial"/>
                <a:cs typeface="Arial"/>
              </a:rPr>
              <a:t>транслируются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0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80" dirty="0">
                <a:latin typeface="Arial"/>
                <a:cs typeface="Arial"/>
              </a:rPr>
              <a:t>Воспитание </a:t>
            </a:r>
            <a:r>
              <a:rPr sz="1500" spc="-60" dirty="0">
                <a:latin typeface="Arial"/>
                <a:cs typeface="Arial"/>
              </a:rPr>
              <a:t>ребенка </a:t>
            </a:r>
            <a:r>
              <a:rPr sz="1500" spc="-80" dirty="0">
                <a:latin typeface="Arial"/>
                <a:cs typeface="Arial"/>
              </a:rPr>
              <a:t>в </a:t>
            </a:r>
            <a:r>
              <a:rPr sz="1500" spc="-85" dirty="0">
                <a:latin typeface="Arial"/>
                <a:cs typeface="Arial"/>
              </a:rPr>
              <a:t>семье </a:t>
            </a:r>
            <a:r>
              <a:rPr sz="1500" spc="-70" dirty="0">
                <a:latin typeface="Arial"/>
                <a:cs typeface="Arial"/>
              </a:rPr>
              <a:t>имеет </a:t>
            </a:r>
            <a:r>
              <a:rPr sz="1500" spc="-80" dirty="0">
                <a:latin typeface="Arial"/>
                <a:cs typeface="Arial"/>
              </a:rPr>
              <a:t>смысл, </a:t>
            </a:r>
            <a:r>
              <a:rPr sz="1500" spc="-90" dirty="0">
                <a:latin typeface="Arial"/>
                <a:cs typeface="Arial"/>
              </a:rPr>
              <a:t>если </a:t>
            </a:r>
            <a:r>
              <a:rPr sz="1500" spc="-65" dirty="0">
                <a:latin typeface="Arial"/>
                <a:cs typeface="Arial"/>
              </a:rPr>
              <a:t>наполнено</a:t>
            </a:r>
            <a:r>
              <a:rPr sz="1500" spc="-190" dirty="0">
                <a:latin typeface="Arial"/>
                <a:cs typeface="Arial"/>
              </a:rPr>
              <a:t> </a:t>
            </a:r>
            <a:r>
              <a:rPr sz="1500" spc="-65" dirty="0">
                <a:latin typeface="Arial"/>
                <a:cs typeface="Arial"/>
              </a:rPr>
              <a:t>событиями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500" spc="-110" dirty="0">
                <a:latin typeface="Arial"/>
                <a:cs typeface="Arial"/>
              </a:rPr>
              <a:t>Создавая </a:t>
            </a:r>
            <a:r>
              <a:rPr sz="1500" spc="-75" dirty="0">
                <a:latin typeface="Arial"/>
                <a:cs typeface="Arial"/>
              </a:rPr>
              <a:t>событие, родители развивают </a:t>
            </a:r>
            <a:r>
              <a:rPr sz="1500" spc="-70" dirty="0">
                <a:latin typeface="Arial"/>
                <a:cs typeface="Arial"/>
              </a:rPr>
              <a:t>свою </a:t>
            </a:r>
            <a:r>
              <a:rPr sz="1500" spc="-65" dirty="0">
                <a:latin typeface="Arial"/>
                <a:cs typeface="Arial"/>
              </a:rPr>
              <a:t>психолого</a:t>
            </a:r>
            <a:r>
              <a:rPr sz="1500" spc="-65" dirty="0">
                <a:latin typeface="Trebuchet MS"/>
                <a:cs typeface="Trebuchet MS"/>
              </a:rPr>
              <a:t>-</a:t>
            </a:r>
            <a:r>
              <a:rPr sz="1500" spc="-65" dirty="0">
                <a:latin typeface="Arial"/>
                <a:cs typeface="Arial"/>
              </a:rPr>
              <a:t>педагогическую</a:t>
            </a:r>
            <a:r>
              <a:rPr sz="1500" spc="-215" dirty="0">
                <a:latin typeface="Arial"/>
                <a:cs typeface="Arial"/>
              </a:rPr>
              <a:t> </a:t>
            </a:r>
            <a:r>
              <a:rPr sz="1500" spc="-65" dirty="0">
                <a:latin typeface="Arial"/>
                <a:cs typeface="Arial"/>
              </a:rPr>
              <a:t>компетентность</a:t>
            </a:r>
            <a:endParaRPr sz="1500">
              <a:latin typeface="Arial"/>
              <a:cs typeface="Arial"/>
            </a:endParaRPr>
          </a:p>
          <a:p>
            <a:pPr marL="396240" indent="-383540">
              <a:lnSpc>
                <a:spcPts val="1620"/>
              </a:lnSpc>
              <a:buChar char="•"/>
              <a:tabLst>
                <a:tab pos="396240" algn="l"/>
                <a:tab pos="396875" algn="l"/>
              </a:tabLst>
            </a:pPr>
            <a:r>
              <a:rPr sz="1500" spc="-90" dirty="0">
                <a:latin typeface="Arial"/>
                <a:cs typeface="Arial"/>
              </a:rPr>
              <a:t>Создание </a:t>
            </a:r>
            <a:r>
              <a:rPr sz="1500" spc="-75" dirty="0">
                <a:latin typeface="Arial"/>
                <a:cs typeface="Arial"/>
              </a:rPr>
              <a:t>семейных </a:t>
            </a:r>
            <a:r>
              <a:rPr sz="1500" spc="-70" dirty="0">
                <a:latin typeface="Arial"/>
                <a:cs typeface="Arial"/>
              </a:rPr>
              <a:t>событий </a:t>
            </a:r>
            <a:r>
              <a:rPr sz="1500" spc="-90" dirty="0">
                <a:latin typeface="Arial"/>
                <a:cs typeface="Arial"/>
              </a:rPr>
              <a:t>– </a:t>
            </a:r>
            <a:r>
              <a:rPr sz="1500" spc="-100" dirty="0">
                <a:latin typeface="Arial"/>
                <a:cs typeface="Arial"/>
              </a:rPr>
              <a:t>это </a:t>
            </a:r>
            <a:r>
              <a:rPr sz="1500" spc="-85" dirty="0">
                <a:latin typeface="Arial"/>
                <a:cs typeface="Arial"/>
              </a:rPr>
              <a:t>«Социальное </a:t>
            </a:r>
            <a:r>
              <a:rPr sz="1500" spc="-75" dirty="0">
                <a:latin typeface="Arial"/>
                <a:cs typeface="Arial"/>
              </a:rPr>
              <a:t>творчество», </a:t>
            </a:r>
            <a:r>
              <a:rPr sz="1500" spc="-80" dirty="0">
                <a:latin typeface="Arial"/>
                <a:cs typeface="Arial"/>
              </a:rPr>
              <a:t>предполагающее </a:t>
            </a:r>
            <a:r>
              <a:rPr sz="1500" spc="-70" dirty="0">
                <a:latin typeface="Arial"/>
                <a:cs typeface="Arial"/>
              </a:rPr>
              <a:t>активность</a:t>
            </a:r>
            <a:r>
              <a:rPr sz="1500" spc="-145" dirty="0">
                <a:latin typeface="Arial"/>
                <a:cs typeface="Arial"/>
              </a:rPr>
              <a:t> </a:t>
            </a:r>
            <a:r>
              <a:rPr sz="1500" spc="-70" dirty="0">
                <a:latin typeface="Arial"/>
                <a:cs typeface="Arial"/>
              </a:rPr>
              <a:t>членов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620"/>
              </a:lnSpc>
            </a:pPr>
            <a:r>
              <a:rPr sz="1500" spc="-70" dirty="0">
                <a:latin typeface="Arial"/>
                <a:cs typeface="Arial"/>
              </a:rPr>
              <a:t>семьи</a:t>
            </a:r>
            <a:endParaRPr sz="1500">
              <a:latin typeface="Arial"/>
              <a:cs typeface="Arial"/>
            </a:endParaRPr>
          </a:p>
          <a:p>
            <a:pPr marL="355600" marR="179070" indent="-342900">
              <a:lnSpc>
                <a:spcPct val="80000"/>
              </a:lnSpc>
              <a:spcBef>
                <a:spcPts val="360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90" dirty="0">
                <a:latin typeface="Arial"/>
                <a:cs typeface="Arial"/>
              </a:rPr>
              <a:t>Создание </a:t>
            </a:r>
            <a:r>
              <a:rPr sz="1500" spc="-70" dirty="0">
                <a:latin typeface="Arial"/>
                <a:cs typeface="Arial"/>
              </a:rPr>
              <a:t>событий </a:t>
            </a:r>
            <a:r>
              <a:rPr sz="1500" spc="-95" dirty="0">
                <a:latin typeface="Trebuchet MS"/>
                <a:cs typeface="Trebuchet MS"/>
              </a:rPr>
              <a:t>- </a:t>
            </a:r>
            <a:r>
              <a:rPr sz="1500" spc="-100" dirty="0">
                <a:latin typeface="Arial"/>
                <a:cs typeface="Arial"/>
              </a:rPr>
              <a:t>эффективный </a:t>
            </a:r>
            <a:r>
              <a:rPr sz="1500" spc="-65" dirty="0">
                <a:latin typeface="Arial"/>
                <a:cs typeface="Arial"/>
              </a:rPr>
              <a:t>инструмент </a:t>
            </a:r>
            <a:r>
              <a:rPr sz="1500" spc="-70" dirty="0">
                <a:latin typeface="Arial"/>
                <a:cs typeface="Arial"/>
              </a:rPr>
              <a:t>сплочения </a:t>
            </a:r>
            <a:r>
              <a:rPr sz="1500" spc="-65" dirty="0">
                <a:latin typeface="Arial"/>
                <a:cs typeface="Arial"/>
              </a:rPr>
              <a:t>семьи, </a:t>
            </a:r>
            <a:r>
              <a:rPr sz="1500" spc="-55" dirty="0">
                <a:latin typeface="Arial"/>
                <a:cs typeface="Arial"/>
              </a:rPr>
              <a:t>который </a:t>
            </a:r>
            <a:r>
              <a:rPr sz="1500" spc="-70" dirty="0">
                <a:latin typeface="Arial"/>
                <a:cs typeface="Arial"/>
              </a:rPr>
              <a:t>учит кооперативности</a:t>
            </a:r>
            <a:r>
              <a:rPr sz="1500" spc="-70" dirty="0">
                <a:latin typeface="Trebuchet MS"/>
                <a:cs typeface="Trebuchet MS"/>
              </a:rPr>
              <a:t>,  </a:t>
            </a:r>
            <a:r>
              <a:rPr sz="1500" spc="-80" dirty="0">
                <a:latin typeface="Arial"/>
                <a:cs typeface="Arial"/>
              </a:rPr>
              <a:t>развивает </a:t>
            </a:r>
            <a:r>
              <a:rPr sz="1500" spc="-65" dirty="0">
                <a:latin typeface="Arial"/>
                <a:cs typeface="Arial"/>
              </a:rPr>
              <a:t>способности, </a:t>
            </a:r>
            <a:r>
              <a:rPr sz="1500" spc="-85" dirty="0">
                <a:latin typeface="Arial"/>
                <a:cs typeface="Arial"/>
              </a:rPr>
              <a:t>формирует </a:t>
            </a:r>
            <a:r>
              <a:rPr sz="1500" spc="-50" dirty="0">
                <a:latin typeface="Arial"/>
                <a:cs typeface="Arial"/>
              </a:rPr>
              <a:t>навыки </a:t>
            </a:r>
            <a:r>
              <a:rPr sz="1500" spc="-35" dirty="0">
                <a:latin typeface="Arial"/>
                <a:cs typeface="Arial"/>
              </a:rPr>
              <a:t>коммуникации,</a:t>
            </a:r>
            <a:r>
              <a:rPr sz="1500" spc="-285" dirty="0">
                <a:latin typeface="Arial"/>
                <a:cs typeface="Arial"/>
              </a:rPr>
              <a:t> </a:t>
            </a:r>
            <a:r>
              <a:rPr sz="1500" spc="-80" dirty="0">
                <a:latin typeface="Arial"/>
                <a:cs typeface="Arial"/>
              </a:rPr>
              <a:t>ответственности, </a:t>
            </a:r>
            <a:r>
              <a:rPr sz="1500" spc="-70" dirty="0">
                <a:latin typeface="Arial"/>
                <a:cs typeface="Arial"/>
              </a:rPr>
              <a:t>самоменеджмента</a:t>
            </a:r>
            <a:r>
              <a:rPr sz="1500" spc="-70" dirty="0">
                <a:latin typeface="Trebuchet MS"/>
                <a:cs typeface="Trebuchet MS"/>
              </a:rPr>
              <a:t>.</a:t>
            </a:r>
            <a:endParaRPr sz="1500">
              <a:latin typeface="Trebuchet MS"/>
              <a:cs typeface="Trebuchet MS"/>
            </a:endParaRPr>
          </a:p>
          <a:p>
            <a:pPr marL="355600" marR="720090" indent="-342900">
              <a:lnSpc>
                <a:spcPct val="80000"/>
              </a:lnSpc>
              <a:spcBef>
                <a:spcPts val="360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95" dirty="0">
                <a:latin typeface="Arial"/>
                <a:cs typeface="Arial"/>
              </a:rPr>
              <a:t>Благодаря </a:t>
            </a:r>
            <a:r>
              <a:rPr sz="1500" spc="-65" dirty="0">
                <a:latin typeface="Arial"/>
                <a:cs typeface="Arial"/>
              </a:rPr>
              <a:t>созданию </a:t>
            </a:r>
            <a:r>
              <a:rPr sz="1500" spc="-70" dirty="0">
                <a:latin typeface="Arial"/>
                <a:cs typeface="Arial"/>
              </a:rPr>
              <a:t>событий </a:t>
            </a:r>
            <a:r>
              <a:rPr sz="1500" spc="-90" dirty="0">
                <a:latin typeface="Arial"/>
                <a:cs typeface="Arial"/>
              </a:rPr>
              <a:t>формируется </a:t>
            </a:r>
            <a:r>
              <a:rPr sz="1500" spc="-75" dirty="0">
                <a:latin typeface="Arial"/>
                <a:cs typeface="Arial"/>
              </a:rPr>
              <a:t>преемственность </a:t>
            </a:r>
            <a:r>
              <a:rPr sz="1500" spc="-60" dirty="0">
                <a:latin typeface="Arial"/>
                <a:cs typeface="Arial"/>
              </a:rPr>
              <a:t>традиций </a:t>
            </a:r>
            <a:r>
              <a:rPr sz="1500" spc="-45" dirty="0">
                <a:latin typeface="Arial"/>
                <a:cs typeface="Arial"/>
              </a:rPr>
              <a:t>, </a:t>
            </a:r>
            <a:r>
              <a:rPr sz="1500" spc="-90" dirty="0">
                <a:latin typeface="Arial"/>
                <a:cs typeface="Arial"/>
              </a:rPr>
              <a:t>усиливается </a:t>
            </a:r>
            <a:r>
              <a:rPr sz="1500" spc="-95" dirty="0">
                <a:latin typeface="Arial"/>
                <a:cs typeface="Arial"/>
              </a:rPr>
              <a:t>связь  </a:t>
            </a:r>
            <a:r>
              <a:rPr sz="1500" spc="-45" dirty="0">
                <a:latin typeface="Arial"/>
                <a:cs typeface="Arial"/>
              </a:rPr>
              <a:t>поколений;</a:t>
            </a:r>
            <a:r>
              <a:rPr sz="1500" spc="325" dirty="0">
                <a:latin typeface="Arial"/>
                <a:cs typeface="Arial"/>
              </a:rPr>
              <a:t> </a:t>
            </a:r>
            <a:r>
              <a:rPr sz="1500" spc="-85" dirty="0">
                <a:latin typeface="Arial"/>
                <a:cs typeface="Arial"/>
              </a:rPr>
              <a:t>используется </a:t>
            </a:r>
            <a:r>
              <a:rPr sz="1500" spc="-80" dirty="0">
                <a:latin typeface="Arial"/>
                <a:cs typeface="Arial"/>
              </a:rPr>
              <a:t>опыт, </a:t>
            </a:r>
            <a:r>
              <a:rPr sz="1500" spc="-55" dirty="0">
                <a:latin typeface="Arial"/>
                <a:cs typeface="Arial"/>
              </a:rPr>
              <a:t>накопленной </a:t>
            </a:r>
            <a:r>
              <a:rPr sz="1500" spc="-45" dirty="0">
                <a:latin typeface="Arial"/>
                <a:cs typeface="Arial"/>
              </a:rPr>
              <a:t>межпоколенной</a:t>
            </a:r>
            <a:r>
              <a:rPr sz="1500" spc="-315" dirty="0">
                <a:latin typeface="Arial"/>
                <a:cs typeface="Arial"/>
              </a:rPr>
              <a:t> </a:t>
            </a:r>
            <a:r>
              <a:rPr sz="1500" spc="-75" dirty="0">
                <a:latin typeface="Arial"/>
                <a:cs typeface="Arial"/>
              </a:rPr>
              <a:t>семьей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ts val="1620"/>
              </a:lnSpc>
              <a:buChar char="•"/>
              <a:tabLst>
                <a:tab pos="354965" algn="l"/>
                <a:tab pos="355600" algn="l"/>
              </a:tabLst>
            </a:pPr>
            <a:r>
              <a:rPr sz="1500" spc="-105" dirty="0">
                <a:latin typeface="Arial"/>
                <a:cs typeface="Arial"/>
              </a:rPr>
              <a:t>События </a:t>
            </a:r>
            <a:r>
              <a:rPr sz="1500" spc="-75" dirty="0">
                <a:latin typeface="Arial"/>
                <a:cs typeface="Arial"/>
              </a:rPr>
              <a:t>«вплетены»и </a:t>
            </a:r>
            <a:r>
              <a:rPr sz="1500" spc="-40" dirty="0">
                <a:latin typeface="Arial"/>
                <a:cs typeface="Arial"/>
              </a:rPr>
              <a:t>жизненный </a:t>
            </a:r>
            <a:r>
              <a:rPr sz="1500" spc="-75" dirty="0">
                <a:latin typeface="Arial"/>
                <a:cs typeface="Arial"/>
              </a:rPr>
              <a:t>путь </a:t>
            </a:r>
            <a:r>
              <a:rPr sz="1500" spc="-80" dirty="0">
                <a:latin typeface="Arial"/>
                <a:cs typeface="Arial"/>
              </a:rPr>
              <a:t>человека </a:t>
            </a:r>
            <a:r>
              <a:rPr sz="1500" spc="-30" dirty="0">
                <a:latin typeface="Arial"/>
                <a:cs typeface="Arial"/>
              </a:rPr>
              <a:t>и </a:t>
            </a:r>
            <a:r>
              <a:rPr sz="1500" spc="-65" dirty="0">
                <a:latin typeface="Arial"/>
                <a:cs typeface="Arial"/>
              </a:rPr>
              <a:t>семьи, </a:t>
            </a:r>
            <a:r>
              <a:rPr sz="1500" spc="-80" dirty="0">
                <a:latin typeface="Arial"/>
                <a:cs typeface="Arial"/>
              </a:rPr>
              <a:t>создают </a:t>
            </a:r>
            <a:r>
              <a:rPr sz="1500" spc="-65" dirty="0">
                <a:latin typeface="Arial"/>
                <a:cs typeface="Arial"/>
              </a:rPr>
              <a:t>их </a:t>
            </a:r>
            <a:r>
              <a:rPr sz="1500" spc="-75" dirty="0">
                <a:latin typeface="Arial"/>
                <a:cs typeface="Arial"/>
              </a:rPr>
              <a:t>биографию.</a:t>
            </a:r>
            <a:r>
              <a:rPr sz="1500" spc="-275" dirty="0">
                <a:latin typeface="Arial"/>
                <a:cs typeface="Arial"/>
              </a:rPr>
              <a:t> </a:t>
            </a:r>
            <a:r>
              <a:rPr sz="1500" spc="-95" dirty="0">
                <a:latin typeface="Arial"/>
                <a:cs typeface="Arial"/>
              </a:rPr>
              <a:t>становятся</a:t>
            </a:r>
            <a:endParaRPr sz="1500">
              <a:latin typeface="Arial"/>
              <a:cs typeface="Arial"/>
            </a:endParaRPr>
          </a:p>
          <a:p>
            <a:pPr marL="355600" marR="153035">
              <a:lnSpc>
                <a:spcPct val="80000"/>
              </a:lnSpc>
              <a:spcBef>
                <a:spcPts val="185"/>
              </a:spcBef>
            </a:pPr>
            <a:r>
              <a:rPr sz="1500" spc="-90" dirty="0">
                <a:latin typeface="Arial"/>
                <a:cs typeface="Arial"/>
              </a:rPr>
              <a:t>частью </a:t>
            </a:r>
            <a:r>
              <a:rPr sz="1500" spc="-60" dirty="0">
                <a:latin typeface="Arial"/>
                <a:cs typeface="Arial"/>
              </a:rPr>
              <a:t>истории </a:t>
            </a:r>
            <a:r>
              <a:rPr sz="1500" spc="-70" dirty="0">
                <a:latin typeface="Arial"/>
                <a:cs typeface="Arial"/>
              </a:rPr>
              <a:t>семьи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75" dirty="0">
                <a:latin typeface="Arial"/>
                <a:cs typeface="Arial"/>
              </a:rPr>
              <a:t>через </a:t>
            </a:r>
            <a:r>
              <a:rPr sz="1500" spc="-95" dirty="0">
                <a:latin typeface="Arial"/>
                <a:cs typeface="Arial"/>
              </a:rPr>
              <a:t>мифы, </a:t>
            </a:r>
            <a:r>
              <a:rPr sz="1500" spc="-114" dirty="0">
                <a:latin typeface="Arial"/>
                <a:cs typeface="Arial"/>
              </a:rPr>
              <a:t>фото, </a:t>
            </a:r>
            <a:r>
              <a:rPr sz="1500" spc="-20" dirty="0">
                <a:latin typeface="Arial"/>
                <a:cs typeface="Arial"/>
              </a:rPr>
              <a:t>кино, </a:t>
            </a:r>
            <a:r>
              <a:rPr sz="1500" spc="-65" dirty="0">
                <a:latin typeface="Arial"/>
                <a:cs typeface="Arial"/>
              </a:rPr>
              <a:t>видеосъемку, рисование </a:t>
            </a:r>
            <a:r>
              <a:rPr sz="1500" spc="-30" dirty="0">
                <a:latin typeface="Arial"/>
                <a:cs typeface="Arial"/>
              </a:rPr>
              <a:t>и </a:t>
            </a:r>
            <a:r>
              <a:rPr sz="1500" spc="-45" dirty="0">
                <a:latin typeface="Arial"/>
                <a:cs typeface="Arial"/>
              </a:rPr>
              <a:t>др. </a:t>
            </a:r>
            <a:r>
              <a:rPr sz="1500" spc="-70" dirty="0">
                <a:latin typeface="Arial"/>
                <a:cs typeface="Arial"/>
              </a:rPr>
              <a:t>способы </a:t>
            </a:r>
            <a:r>
              <a:rPr sz="1500" spc="-80" dirty="0">
                <a:latin typeface="Arial"/>
                <a:cs typeface="Arial"/>
              </a:rPr>
              <a:t>фиксации  </a:t>
            </a:r>
            <a:r>
              <a:rPr sz="1500" spc="-70" dirty="0">
                <a:latin typeface="Arial"/>
                <a:cs typeface="Arial"/>
              </a:rPr>
              <a:t>событий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500" spc="-105" dirty="0">
                <a:latin typeface="Arial"/>
                <a:cs typeface="Arial"/>
              </a:rPr>
              <a:t>События </a:t>
            </a:r>
            <a:r>
              <a:rPr sz="1500" spc="-80" dirty="0">
                <a:latin typeface="Arial"/>
                <a:cs typeface="Arial"/>
              </a:rPr>
              <a:t>создают </a:t>
            </a:r>
            <a:r>
              <a:rPr sz="1500" spc="-50" dirty="0">
                <a:latin typeface="Arial"/>
                <a:cs typeface="Arial"/>
              </a:rPr>
              <a:t>изменения </a:t>
            </a:r>
            <a:r>
              <a:rPr sz="1500" spc="-30" dirty="0">
                <a:latin typeface="Arial"/>
                <a:cs typeface="Arial"/>
              </a:rPr>
              <a:t>и </a:t>
            </a:r>
            <a:r>
              <a:rPr sz="1500" spc="-55" dirty="0">
                <a:latin typeface="Arial"/>
                <a:cs typeface="Arial"/>
              </a:rPr>
              <a:t>поддерживают </a:t>
            </a:r>
            <a:r>
              <a:rPr sz="1500" spc="-85" dirty="0">
                <a:latin typeface="Arial"/>
                <a:cs typeface="Arial"/>
              </a:rPr>
              <a:t>стабильность </a:t>
            </a:r>
            <a:r>
              <a:rPr sz="1500" spc="-80" dirty="0">
                <a:latin typeface="Arial"/>
                <a:cs typeface="Arial"/>
              </a:rPr>
              <a:t>в</a:t>
            </a:r>
            <a:r>
              <a:rPr sz="1500" spc="-285" dirty="0">
                <a:latin typeface="Arial"/>
                <a:cs typeface="Arial"/>
              </a:rPr>
              <a:t> </a:t>
            </a:r>
            <a:r>
              <a:rPr sz="1500" spc="-85" dirty="0">
                <a:latin typeface="Arial"/>
                <a:cs typeface="Arial"/>
              </a:rPr>
              <a:t>семье</a:t>
            </a:r>
            <a:endParaRPr sz="1500">
              <a:latin typeface="Arial"/>
              <a:cs typeface="Arial"/>
            </a:endParaRPr>
          </a:p>
          <a:p>
            <a:pPr marL="355600" marR="649605" indent="-342900">
              <a:lnSpc>
                <a:spcPts val="1440"/>
              </a:lnSpc>
              <a:spcBef>
                <a:spcPts val="345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00" dirty="0">
                <a:latin typeface="Arial"/>
                <a:cs typeface="Arial"/>
              </a:rPr>
              <a:t>Ресурсность </a:t>
            </a:r>
            <a:r>
              <a:rPr sz="1500" spc="-70" dirty="0">
                <a:latin typeface="Arial"/>
                <a:cs typeface="Arial"/>
              </a:rPr>
              <a:t>событий </a:t>
            </a:r>
            <a:r>
              <a:rPr sz="1500" spc="-120" dirty="0">
                <a:latin typeface="Arial"/>
                <a:cs typeface="Arial"/>
              </a:rPr>
              <a:t>с </a:t>
            </a:r>
            <a:r>
              <a:rPr sz="1500" spc="-50" dirty="0">
                <a:latin typeface="Arial"/>
                <a:cs typeface="Arial"/>
              </a:rPr>
              <a:t>точки </a:t>
            </a:r>
            <a:r>
              <a:rPr sz="1500" spc="-60" dirty="0">
                <a:latin typeface="Arial"/>
                <a:cs typeface="Arial"/>
              </a:rPr>
              <a:t>зрения мотивации </a:t>
            </a:r>
            <a:r>
              <a:rPr sz="1500" spc="-75" dirty="0">
                <a:latin typeface="Arial"/>
                <a:cs typeface="Arial"/>
              </a:rPr>
              <a:t>на </a:t>
            </a:r>
            <a:r>
              <a:rPr sz="1500" spc="-70" dirty="0">
                <a:latin typeface="Arial"/>
                <a:cs typeface="Arial"/>
              </a:rPr>
              <a:t>развитие, создания </a:t>
            </a:r>
            <a:r>
              <a:rPr sz="1500" spc="-60" dirty="0">
                <a:latin typeface="Arial"/>
                <a:cs typeface="Arial"/>
              </a:rPr>
              <a:t>позитивных </a:t>
            </a:r>
            <a:r>
              <a:rPr sz="1500" spc="-45" dirty="0">
                <a:latin typeface="Arial"/>
                <a:cs typeface="Arial"/>
              </a:rPr>
              <a:t>эмоций,  </a:t>
            </a:r>
            <a:r>
              <a:rPr sz="1500" spc="-75" dirty="0">
                <a:latin typeface="Arial"/>
                <a:cs typeface="Arial"/>
              </a:rPr>
              <a:t>вовлечения </a:t>
            </a:r>
            <a:r>
              <a:rPr sz="1500" spc="-55" dirty="0">
                <a:latin typeface="Arial"/>
                <a:cs typeface="Arial"/>
              </a:rPr>
              <a:t>окружающих </a:t>
            </a:r>
            <a:r>
              <a:rPr sz="1500" spc="-65" dirty="0">
                <a:latin typeface="Arial"/>
                <a:cs typeface="Arial"/>
              </a:rPr>
              <a:t>(в том </a:t>
            </a:r>
            <a:r>
              <a:rPr sz="1500" spc="-80" dirty="0">
                <a:latin typeface="Arial"/>
                <a:cs typeface="Arial"/>
              </a:rPr>
              <a:t>числе, </a:t>
            </a:r>
            <a:r>
              <a:rPr sz="1500" spc="-65" dirty="0">
                <a:latin typeface="Arial"/>
                <a:cs typeface="Arial"/>
              </a:rPr>
              <a:t>сверстников </a:t>
            </a:r>
            <a:r>
              <a:rPr sz="1500" spc="-60" dirty="0">
                <a:latin typeface="Arial"/>
                <a:cs typeface="Arial"/>
              </a:rPr>
              <a:t>ребенка,</a:t>
            </a:r>
            <a:r>
              <a:rPr sz="1500" spc="-265" dirty="0">
                <a:latin typeface="Arial"/>
                <a:cs typeface="Arial"/>
              </a:rPr>
              <a:t> </a:t>
            </a:r>
            <a:r>
              <a:rPr sz="1500" spc="-75" dirty="0">
                <a:latin typeface="Arial"/>
                <a:cs typeface="Arial"/>
              </a:rPr>
              <a:t>соседей)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ts val="1620"/>
              </a:lnSpc>
              <a:spcBef>
                <a:spcPts val="15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05" dirty="0">
                <a:latin typeface="Arial"/>
                <a:cs typeface="Arial"/>
              </a:rPr>
              <a:t>Событие </a:t>
            </a:r>
            <a:r>
              <a:rPr sz="1500" spc="-55" dirty="0">
                <a:latin typeface="Arial"/>
                <a:cs typeface="Arial"/>
              </a:rPr>
              <a:t>может </a:t>
            </a:r>
            <a:r>
              <a:rPr sz="1500" spc="-85" dirty="0">
                <a:latin typeface="Arial"/>
                <a:cs typeface="Arial"/>
              </a:rPr>
              <a:t>быть </a:t>
            </a:r>
            <a:r>
              <a:rPr sz="1500" spc="-75" dirty="0">
                <a:latin typeface="Arial"/>
                <a:cs typeface="Arial"/>
              </a:rPr>
              <a:t>привлекательным </a:t>
            </a:r>
            <a:r>
              <a:rPr sz="1500" spc="-85" dirty="0">
                <a:latin typeface="Arial"/>
                <a:cs typeface="Arial"/>
              </a:rPr>
              <a:t>для </a:t>
            </a:r>
            <a:r>
              <a:rPr sz="1500" spc="-55" dirty="0">
                <a:latin typeface="Arial"/>
                <a:cs typeface="Arial"/>
              </a:rPr>
              <a:t>окружающих </a:t>
            </a:r>
            <a:r>
              <a:rPr sz="1500" spc="-30" dirty="0">
                <a:latin typeface="Arial"/>
                <a:cs typeface="Arial"/>
              </a:rPr>
              <a:t>и </a:t>
            </a:r>
            <a:r>
              <a:rPr sz="1500" spc="-105" dirty="0">
                <a:latin typeface="Arial"/>
                <a:cs typeface="Arial"/>
              </a:rPr>
              <a:t>сделать </a:t>
            </a:r>
            <a:r>
              <a:rPr sz="1500" spc="-75" dirty="0">
                <a:latin typeface="Arial"/>
                <a:cs typeface="Arial"/>
              </a:rPr>
              <a:t>семью </a:t>
            </a:r>
            <a:r>
              <a:rPr sz="1500" spc="-60" dirty="0">
                <a:latin typeface="Arial"/>
                <a:cs typeface="Arial"/>
              </a:rPr>
              <a:t>открытой</a:t>
            </a:r>
            <a:r>
              <a:rPr sz="1500" spc="-254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и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ts val="1620"/>
              </a:lnSpc>
            </a:pPr>
            <a:r>
              <a:rPr sz="1500" spc="-60" dirty="0">
                <a:latin typeface="Arial"/>
                <a:cs typeface="Arial"/>
              </a:rPr>
              <a:t>дружественной</a:t>
            </a:r>
            <a:r>
              <a:rPr sz="1500" spc="220" dirty="0">
                <a:latin typeface="Arial"/>
                <a:cs typeface="Arial"/>
              </a:rPr>
              <a:t> </a:t>
            </a:r>
            <a:r>
              <a:rPr sz="1500" spc="-35" dirty="0">
                <a:latin typeface="Arial"/>
                <a:cs typeface="Arial"/>
              </a:rPr>
              <a:t>окружению.</a:t>
            </a:r>
            <a:endParaRPr sz="1500">
              <a:latin typeface="Arial"/>
              <a:cs typeface="Arial"/>
            </a:endParaRPr>
          </a:p>
          <a:p>
            <a:pPr marL="355600" marR="38100" indent="-342900">
              <a:lnSpc>
                <a:spcPct val="80000"/>
              </a:lnSpc>
              <a:spcBef>
                <a:spcPts val="360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90" dirty="0">
                <a:latin typeface="Arial"/>
                <a:cs typeface="Arial"/>
              </a:rPr>
              <a:t>Создание </a:t>
            </a:r>
            <a:r>
              <a:rPr sz="1500" spc="-70" dirty="0">
                <a:latin typeface="Arial"/>
                <a:cs typeface="Arial"/>
              </a:rPr>
              <a:t>событий </a:t>
            </a:r>
            <a:r>
              <a:rPr sz="1500" spc="-55" dirty="0">
                <a:latin typeface="Arial"/>
                <a:cs typeface="Arial"/>
              </a:rPr>
              <a:t>самими </a:t>
            </a:r>
            <a:r>
              <a:rPr sz="1500" spc="-60" dirty="0">
                <a:latin typeface="Arial"/>
                <a:cs typeface="Arial"/>
              </a:rPr>
              <a:t>детьми, </a:t>
            </a:r>
            <a:r>
              <a:rPr sz="1500" spc="-50" dirty="0">
                <a:latin typeface="Arial"/>
                <a:cs typeface="Arial"/>
              </a:rPr>
              <a:t>проживание </a:t>
            </a:r>
            <a:r>
              <a:rPr sz="1500" spc="-70" dirty="0">
                <a:latin typeface="Arial"/>
                <a:cs typeface="Arial"/>
              </a:rPr>
              <a:t>личностно </a:t>
            </a:r>
            <a:r>
              <a:rPr sz="1500" spc="-65" dirty="0">
                <a:latin typeface="Arial"/>
                <a:cs typeface="Arial"/>
              </a:rPr>
              <a:t>значимых </a:t>
            </a:r>
            <a:r>
              <a:rPr sz="1500" spc="-70" dirty="0">
                <a:latin typeface="Arial"/>
                <a:cs typeface="Arial"/>
              </a:rPr>
              <a:t>ситуаций </a:t>
            </a:r>
            <a:r>
              <a:rPr sz="1500" spc="-65" dirty="0">
                <a:latin typeface="Arial"/>
                <a:cs typeface="Arial"/>
              </a:rPr>
              <a:t>во</a:t>
            </a:r>
            <a:r>
              <a:rPr sz="1500" spc="-270" dirty="0">
                <a:latin typeface="Arial"/>
                <a:cs typeface="Arial"/>
              </a:rPr>
              <a:t> </a:t>
            </a:r>
            <a:r>
              <a:rPr sz="1500" spc="-65" dirty="0">
                <a:latin typeface="Arial"/>
                <a:cs typeface="Arial"/>
              </a:rPr>
              <a:t>взаимодействии  </a:t>
            </a:r>
            <a:r>
              <a:rPr sz="1500" spc="-120" dirty="0">
                <a:latin typeface="Arial"/>
                <a:cs typeface="Arial"/>
              </a:rPr>
              <a:t>с </a:t>
            </a:r>
            <a:r>
              <a:rPr sz="1500" spc="-40" dirty="0">
                <a:latin typeface="Arial"/>
                <a:cs typeface="Arial"/>
              </a:rPr>
              <a:t>близкими </a:t>
            </a:r>
            <a:r>
              <a:rPr sz="1500" spc="-55" dirty="0">
                <a:latin typeface="Arial"/>
                <a:cs typeface="Arial"/>
              </a:rPr>
              <a:t>значимо </a:t>
            </a:r>
            <a:r>
              <a:rPr sz="1500" spc="-85" dirty="0">
                <a:latin typeface="Arial"/>
                <a:cs typeface="Arial"/>
              </a:rPr>
              <a:t>для </a:t>
            </a:r>
            <a:r>
              <a:rPr sz="1500" spc="-45" dirty="0">
                <a:latin typeface="Arial"/>
                <a:cs typeface="Arial"/>
              </a:rPr>
              <a:t>из </a:t>
            </a:r>
            <a:r>
              <a:rPr sz="1500" spc="-65" dirty="0">
                <a:latin typeface="Arial"/>
                <a:cs typeface="Arial"/>
              </a:rPr>
              <a:t>психологического</a:t>
            </a:r>
            <a:r>
              <a:rPr sz="1500" spc="-250" dirty="0">
                <a:latin typeface="Arial"/>
                <a:cs typeface="Arial"/>
              </a:rPr>
              <a:t> </a:t>
            </a:r>
            <a:r>
              <a:rPr sz="1500" spc="-75" dirty="0">
                <a:latin typeface="Arial"/>
                <a:cs typeface="Arial"/>
              </a:rPr>
              <a:t>благополучия.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ts val="1620"/>
              </a:lnSpc>
              <a:buChar char="•"/>
              <a:tabLst>
                <a:tab pos="354965" algn="l"/>
                <a:tab pos="355600" algn="l"/>
              </a:tabLst>
            </a:pPr>
            <a:r>
              <a:rPr sz="1500" spc="-105" dirty="0">
                <a:latin typeface="Arial"/>
                <a:cs typeface="Arial"/>
              </a:rPr>
              <a:t>События </a:t>
            </a:r>
            <a:r>
              <a:rPr sz="1500" spc="-60" dirty="0">
                <a:latin typeface="Arial"/>
                <a:cs typeface="Arial"/>
              </a:rPr>
              <a:t>могут </a:t>
            </a:r>
            <a:r>
              <a:rPr sz="1500" spc="-85" dirty="0">
                <a:latin typeface="Arial"/>
                <a:cs typeface="Arial"/>
              </a:rPr>
              <a:t>быть </a:t>
            </a:r>
            <a:r>
              <a:rPr sz="1500" spc="-75" dirty="0">
                <a:latin typeface="Arial"/>
                <a:cs typeface="Arial"/>
              </a:rPr>
              <a:t>созданы </a:t>
            </a:r>
            <a:r>
              <a:rPr sz="1500" spc="-120" dirty="0">
                <a:latin typeface="Arial"/>
                <a:cs typeface="Arial"/>
              </a:rPr>
              <a:t>с </a:t>
            </a:r>
            <a:r>
              <a:rPr sz="1500" spc="-65" dirty="0">
                <a:latin typeface="Arial"/>
                <a:cs typeface="Arial"/>
              </a:rPr>
              <a:t>использованием </a:t>
            </a:r>
            <a:r>
              <a:rPr sz="1500" spc="-75" dirty="0">
                <a:latin typeface="Trebuchet MS"/>
                <a:cs typeface="Trebuchet MS"/>
              </a:rPr>
              <a:t>IT-</a:t>
            </a:r>
            <a:r>
              <a:rPr sz="1500" spc="-75" dirty="0">
                <a:latin typeface="Arial"/>
                <a:cs typeface="Arial"/>
              </a:rPr>
              <a:t>технологий </a:t>
            </a:r>
            <a:r>
              <a:rPr sz="1500" spc="-85" dirty="0">
                <a:latin typeface="Trebuchet MS"/>
                <a:cs typeface="Trebuchet MS"/>
              </a:rPr>
              <a:t>(</a:t>
            </a:r>
            <a:r>
              <a:rPr sz="1500" spc="-85" dirty="0">
                <a:latin typeface="Arial"/>
                <a:cs typeface="Arial"/>
              </a:rPr>
              <a:t>слайд</a:t>
            </a:r>
            <a:r>
              <a:rPr sz="1500" spc="-85" dirty="0">
                <a:latin typeface="Trebuchet MS"/>
                <a:cs typeface="Trebuchet MS"/>
              </a:rPr>
              <a:t>-</a:t>
            </a:r>
            <a:r>
              <a:rPr sz="1500" spc="-85" dirty="0">
                <a:latin typeface="Arial"/>
                <a:cs typeface="Arial"/>
              </a:rPr>
              <a:t>шоу, </a:t>
            </a:r>
            <a:r>
              <a:rPr sz="1500" spc="-70" dirty="0">
                <a:latin typeface="Arial"/>
                <a:cs typeface="Arial"/>
              </a:rPr>
              <a:t>создание</a:t>
            </a:r>
            <a:r>
              <a:rPr sz="1500" spc="-180" dirty="0">
                <a:latin typeface="Arial"/>
                <a:cs typeface="Arial"/>
              </a:rPr>
              <a:t> </a:t>
            </a:r>
            <a:r>
              <a:rPr sz="1500" spc="-90" dirty="0">
                <a:latin typeface="Arial"/>
                <a:cs typeface="Arial"/>
              </a:rPr>
              <a:t>фильмов,</a:t>
            </a:r>
            <a:endParaRPr sz="1500">
              <a:latin typeface="Arial"/>
              <a:cs typeface="Arial"/>
            </a:endParaRPr>
          </a:p>
          <a:p>
            <a:pPr marL="355600" marR="104139">
              <a:lnSpc>
                <a:spcPts val="1440"/>
              </a:lnSpc>
              <a:spcBef>
                <a:spcPts val="170"/>
              </a:spcBef>
            </a:pPr>
            <a:r>
              <a:rPr sz="1500" spc="-45" dirty="0">
                <a:latin typeface="Arial"/>
                <a:cs typeface="Arial"/>
              </a:rPr>
              <a:t>семейные/ </a:t>
            </a:r>
            <a:r>
              <a:rPr sz="1500" spc="-60" dirty="0">
                <a:latin typeface="Arial"/>
                <a:cs typeface="Arial"/>
              </a:rPr>
              <a:t>совместные/парные компьютерные </a:t>
            </a:r>
            <a:r>
              <a:rPr sz="1500" spc="-45" dirty="0">
                <a:latin typeface="Arial"/>
                <a:cs typeface="Arial"/>
              </a:rPr>
              <a:t>игры , </a:t>
            </a:r>
            <a:r>
              <a:rPr sz="1500" spc="-75" dirty="0">
                <a:latin typeface="Trebuchet MS"/>
                <a:cs typeface="Trebuchet MS"/>
              </a:rPr>
              <a:t>Instagram, </a:t>
            </a:r>
            <a:r>
              <a:rPr sz="1500" spc="-60" dirty="0">
                <a:latin typeface="Trebuchet MS"/>
                <a:cs typeface="Trebuchet MS"/>
              </a:rPr>
              <a:t>VK </a:t>
            </a:r>
            <a:r>
              <a:rPr sz="1500" spc="-180" dirty="0">
                <a:latin typeface="Trebuchet MS"/>
                <a:cs typeface="Trebuchet MS"/>
              </a:rPr>
              <a:t>, </a:t>
            </a:r>
            <a:r>
              <a:rPr sz="1500" spc="-30" dirty="0">
                <a:latin typeface="Trebuchet MS"/>
                <a:cs typeface="Trebuchet MS"/>
              </a:rPr>
              <a:t>sms</a:t>
            </a:r>
            <a:r>
              <a:rPr sz="1500" spc="-290" dirty="0">
                <a:latin typeface="Trebuchet MS"/>
                <a:cs typeface="Trebuchet MS"/>
              </a:rPr>
              <a:t> </a:t>
            </a:r>
            <a:r>
              <a:rPr sz="1500" spc="-90" dirty="0">
                <a:latin typeface="Arial"/>
                <a:cs typeface="Arial"/>
              </a:rPr>
              <a:t>– </a:t>
            </a:r>
            <a:r>
              <a:rPr sz="1500" spc="-75" dirty="0">
                <a:latin typeface="Arial"/>
                <a:cs typeface="Arial"/>
              </a:rPr>
              <a:t>пересылка </a:t>
            </a:r>
            <a:r>
              <a:rPr sz="1500" spc="-114" dirty="0">
                <a:latin typeface="Arial"/>
                <a:cs typeface="Arial"/>
              </a:rPr>
              <a:t>фото, </a:t>
            </a:r>
            <a:r>
              <a:rPr sz="1500" spc="-65" dirty="0">
                <a:latin typeface="Arial"/>
                <a:cs typeface="Arial"/>
              </a:rPr>
              <a:t>шуток  </a:t>
            </a:r>
            <a:r>
              <a:rPr sz="1500" spc="-30" dirty="0">
                <a:latin typeface="Arial"/>
                <a:cs typeface="Arial"/>
              </a:rPr>
              <a:t>и</a:t>
            </a:r>
            <a:r>
              <a:rPr sz="1500" spc="-95" dirty="0">
                <a:latin typeface="Arial"/>
                <a:cs typeface="Arial"/>
              </a:rPr>
              <a:t> </a:t>
            </a:r>
            <a:r>
              <a:rPr sz="1500" spc="-40" dirty="0">
                <a:latin typeface="Arial"/>
                <a:cs typeface="Arial"/>
              </a:rPr>
              <a:t>пр.)</a:t>
            </a:r>
            <a:endParaRPr sz="1500">
              <a:latin typeface="Arial"/>
              <a:cs typeface="Arial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1310"/>
              </a:spcBef>
            </a:pPr>
            <a:r>
              <a:rPr sz="1400" b="1" spc="-105" dirty="0">
                <a:latin typeface="Arial"/>
                <a:cs typeface="Arial"/>
              </a:rPr>
              <a:t>Примеры </a:t>
            </a:r>
            <a:r>
              <a:rPr sz="1400" b="1" spc="-120" dirty="0">
                <a:latin typeface="Arial"/>
                <a:cs typeface="Arial"/>
              </a:rPr>
              <a:t>семейных  </a:t>
            </a:r>
            <a:r>
              <a:rPr sz="1400" b="1" spc="-135" dirty="0">
                <a:latin typeface="Arial"/>
                <a:cs typeface="Arial"/>
              </a:rPr>
              <a:t>событий</a:t>
            </a:r>
            <a:r>
              <a:rPr sz="1400" spc="-135" dirty="0">
                <a:latin typeface="Trebuchet MS"/>
                <a:cs typeface="Trebuchet MS"/>
              </a:rPr>
              <a:t>: </a:t>
            </a:r>
            <a:r>
              <a:rPr sz="1400" spc="-70" dirty="0">
                <a:latin typeface="Arial"/>
                <a:cs typeface="Arial"/>
              </a:rPr>
              <a:t>туристическое </a:t>
            </a:r>
            <a:r>
              <a:rPr sz="1400" spc="-80" dirty="0">
                <a:latin typeface="Arial"/>
                <a:cs typeface="Arial"/>
              </a:rPr>
              <a:t>путешествие, </a:t>
            </a:r>
            <a:r>
              <a:rPr sz="1400" spc="-65" dirty="0">
                <a:latin typeface="Arial"/>
                <a:cs typeface="Arial"/>
              </a:rPr>
              <a:t>приглашение </a:t>
            </a:r>
            <a:r>
              <a:rPr sz="1400" spc="-70" dirty="0">
                <a:latin typeface="Arial"/>
                <a:cs typeface="Arial"/>
              </a:rPr>
              <a:t>гостей </a:t>
            </a:r>
            <a:r>
              <a:rPr sz="1400" spc="-65" dirty="0">
                <a:latin typeface="Arial"/>
                <a:cs typeface="Arial"/>
              </a:rPr>
              <a:t>(сверстников </a:t>
            </a:r>
            <a:r>
              <a:rPr sz="1400" spc="-55" dirty="0">
                <a:latin typeface="Arial"/>
                <a:cs typeface="Arial"/>
              </a:rPr>
              <a:t>ребенка) </a:t>
            </a:r>
            <a:r>
              <a:rPr sz="1400" spc="-110" dirty="0">
                <a:latin typeface="Arial"/>
                <a:cs typeface="Arial"/>
              </a:rPr>
              <a:t>с  </a:t>
            </a:r>
            <a:r>
              <a:rPr sz="1400" spc="-75" dirty="0">
                <a:latin typeface="Arial"/>
                <a:cs typeface="Arial"/>
              </a:rPr>
              <a:t>родителями</a:t>
            </a:r>
            <a:r>
              <a:rPr sz="1400" spc="-75" dirty="0">
                <a:latin typeface="Trebuchet MS"/>
                <a:cs typeface="Trebuchet MS"/>
              </a:rPr>
              <a:t>; </a:t>
            </a:r>
            <a:r>
              <a:rPr sz="1400" spc="-50" dirty="0">
                <a:latin typeface="Arial"/>
                <a:cs typeface="Arial"/>
              </a:rPr>
              <a:t>домашний </a:t>
            </a:r>
            <a:r>
              <a:rPr sz="1400" spc="-85" dirty="0">
                <a:latin typeface="Arial"/>
                <a:cs typeface="Arial"/>
              </a:rPr>
              <a:t>театр, </a:t>
            </a:r>
            <a:r>
              <a:rPr sz="1400" spc="-55" dirty="0">
                <a:latin typeface="Arial"/>
                <a:cs typeface="Arial"/>
              </a:rPr>
              <a:t>поделки </a:t>
            </a:r>
            <a:r>
              <a:rPr sz="1400" spc="-65" dirty="0">
                <a:latin typeface="Arial"/>
                <a:cs typeface="Arial"/>
              </a:rPr>
              <a:t>собственными </a:t>
            </a:r>
            <a:r>
              <a:rPr sz="1400" spc="-45" dirty="0">
                <a:latin typeface="Arial"/>
                <a:cs typeface="Arial"/>
              </a:rPr>
              <a:t>руками, </a:t>
            </a:r>
            <a:r>
              <a:rPr sz="1400" spc="-95" dirty="0">
                <a:latin typeface="Arial"/>
                <a:cs typeface="Arial"/>
              </a:rPr>
              <a:t>мультфильм, </a:t>
            </a:r>
            <a:r>
              <a:rPr sz="1400" spc="-50" dirty="0">
                <a:latin typeface="Arial"/>
                <a:cs typeface="Arial"/>
              </a:rPr>
              <a:t>который </a:t>
            </a:r>
            <a:r>
              <a:rPr sz="1400" spc="-90" dirty="0">
                <a:latin typeface="Arial"/>
                <a:cs typeface="Arial"/>
              </a:rPr>
              <a:t>создается </a:t>
            </a:r>
            <a:r>
              <a:rPr sz="1400" spc="-75" dirty="0">
                <a:latin typeface="Arial"/>
                <a:cs typeface="Arial"/>
              </a:rPr>
              <a:t>всей  </a:t>
            </a:r>
            <a:r>
              <a:rPr sz="1400" spc="-70" dirty="0">
                <a:latin typeface="Arial"/>
                <a:cs typeface="Arial"/>
              </a:rPr>
              <a:t>семьей </a:t>
            </a:r>
            <a:r>
              <a:rPr sz="1400" spc="-25" dirty="0">
                <a:latin typeface="Arial"/>
                <a:cs typeface="Arial"/>
              </a:rPr>
              <a:t>и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85" dirty="0">
                <a:latin typeface="Arial"/>
                <a:cs typeface="Arial"/>
              </a:rPr>
              <a:t>др</a:t>
            </a:r>
            <a:r>
              <a:rPr sz="1400" spc="-85" dirty="0">
                <a:latin typeface="Trebuchet MS"/>
                <a:cs typeface="Trebuchet MS"/>
              </a:rPr>
              <a:t>.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3110" y="1265682"/>
            <a:ext cx="6679565" cy="1078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400" spc="-315" dirty="0">
                <a:solidFill>
                  <a:srgbClr val="FF0000"/>
                </a:solidFill>
              </a:rPr>
              <a:t>КОМАНДА</a:t>
            </a:r>
            <a:r>
              <a:rPr sz="4400" spc="-330" dirty="0">
                <a:solidFill>
                  <a:srgbClr val="FF0000"/>
                </a:solidFill>
              </a:rPr>
              <a:t> </a:t>
            </a:r>
            <a:r>
              <a:rPr sz="4400" spc="-535" dirty="0">
                <a:solidFill>
                  <a:srgbClr val="FF0000"/>
                </a:solidFill>
              </a:rPr>
              <a:t>СПЕЦИАЛИСТОВ</a:t>
            </a:r>
            <a:endParaRPr sz="4400"/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400" b="0" i="1" spc="-130" dirty="0">
                <a:solidFill>
                  <a:srgbClr val="000000"/>
                </a:solidFill>
                <a:latin typeface="Trebuchet MS"/>
                <a:cs typeface="Trebuchet MS"/>
                <a:hlinkClick r:id="rId2"/>
              </a:rPr>
              <a:t>www.rapk.org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52359" y="4725149"/>
            <a:ext cx="1518793" cy="1493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7314" y="1208912"/>
            <a:ext cx="5384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65" dirty="0"/>
              <a:t>ПИЛОТНЫЕ</a:t>
            </a:r>
            <a:r>
              <a:rPr sz="4000" spc="-260" dirty="0"/>
              <a:t> </a:t>
            </a:r>
            <a:r>
              <a:rPr sz="4000" spc="-320" dirty="0"/>
              <a:t>ПЛОЩАДКИ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54607" y="1927986"/>
            <a:ext cx="6250305" cy="4658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8290" algn="ctr">
              <a:lnSpc>
                <a:spcPct val="100000"/>
              </a:lnSpc>
              <a:spcBef>
                <a:spcPts val="95"/>
              </a:spcBef>
            </a:pPr>
            <a:r>
              <a:rPr sz="1900" u="heavy" spc="-4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г.</a:t>
            </a:r>
            <a:r>
              <a:rPr sz="1900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Ярославль</a:t>
            </a:r>
            <a:endParaRPr sz="1900">
              <a:latin typeface="Arial"/>
              <a:cs typeface="Arial"/>
            </a:endParaRPr>
          </a:p>
          <a:p>
            <a:pPr marL="97155" indent="-84455">
              <a:lnSpc>
                <a:spcPct val="100000"/>
              </a:lnSpc>
              <a:buSzPct val="94736"/>
              <a:buChar char="•"/>
              <a:tabLst>
                <a:tab pos="97790" algn="l"/>
              </a:tabLst>
            </a:pPr>
            <a:r>
              <a:rPr sz="1900" spc="-130" dirty="0">
                <a:latin typeface="Arial"/>
                <a:cs typeface="Arial"/>
              </a:rPr>
              <a:t>МДОУ </a:t>
            </a:r>
            <a:r>
              <a:rPr sz="1900" spc="-80" dirty="0">
                <a:latin typeface="Arial"/>
                <a:cs typeface="Arial"/>
              </a:rPr>
              <a:t>«Детский </a:t>
            </a:r>
            <a:r>
              <a:rPr sz="1900" spc="-120" dirty="0">
                <a:latin typeface="Arial"/>
                <a:cs typeface="Arial"/>
              </a:rPr>
              <a:t>сад </a:t>
            </a:r>
            <a:r>
              <a:rPr sz="1900" spc="-95" dirty="0">
                <a:latin typeface="Arial"/>
                <a:cs typeface="Arial"/>
              </a:rPr>
              <a:t>№</a:t>
            </a:r>
            <a:r>
              <a:rPr sz="1900" spc="-125" dirty="0">
                <a:latin typeface="Arial"/>
                <a:cs typeface="Arial"/>
              </a:rPr>
              <a:t> </a:t>
            </a:r>
            <a:r>
              <a:rPr sz="1900" spc="-95" dirty="0">
                <a:latin typeface="Arial"/>
                <a:cs typeface="Arial"/>
              </a:rPr>
              <a:t>22»</a:t>
            </a:r>
            <a:endParaRPr sz="1900">
              <a:latin typeface="Arial"/>
              <a:cs typeface="Arial"/>
            </a:endParaRPr>
          </a:p>
          <a:p>
            <a:pPr marL="97155" indent="-84455">
              <a:lnSpc>
                <a:spcPct val="100000"/>
              </a:lnSpc>
              <a:buSzPct val="94736"/>
              <a:buChar char="•"/>
              <a:tabLst>
                <a:tab pos="97790" algn="l"/>
              </a:tabLst>
            </a:pPr>
            <a:r>
              <a:rPr sz="1900" spc="-130" dirty="0">
                <a:latin typeface="Arial"/>
                <a:cs typeface="Arial"/>
              </a:rPr>
              <a:t>МДОУ </a:t>
            </a:r>
            <a:r>
              <a:rPr sz="1900" spc="-80" dirty="0">
                <a:latin typeface="Arial"/>
                <a:cs typeface="Arial"/>
              </a:rPr>
              <a:t>«Детский </a:t>
            </a:r>
            <a:r>
              <a:rPr sz="1900" spc="-120" dirty="0">
                <a:latin typeface="Arial"/>
                <a:cs typeface="Arial"/>
              </a:rPr>
              <a:t>сад </a:t>
            </a:r>
            <a:r>
              <a:rPr sz="1900" spc="-95" dirty="0">
                <a:latin typeface="Arial"/>
                <a:cs typeface="Arial"/>
              </a:rPr>
              <a:t>№</a:t>
            </a:r>
            <a:r>
              <a:rPr sz="1900" spc="-125" dirty="0">
                <a:latin typeface="Arial"/>
                <a:cs typeface="Arial"/>
              </a:rPr>
              <a:t> </a:t>
            </a:r>
            <a:r>
              <a:rPr sz="1900" spc="-95" dirty="0">
                <a:latin typeface="Arial"/>
                <a:cs typeface="Arial"/>
              </a:rPr>
              <a:t>25»</a:t>
            </a:r>
            <a:endParaRPr sz="1900">
              <a:latin typeface="Arial"/>
              <a:cs typeface="Arial"/>
            </a:endParaRPr>
          </a:p>
          <a:p>
            <a:pPr marL="97155" indent="-84455">
              <a:lnSpc>
                <a:spcPct val="100000"/>
              </a:lnSpc>
              <a:buSzPct val="94736"/>
              <a:buChar char="•"/>
              <a:tabLst>
                <a:tab pos="97790" algn="l"/>
              </a:tabLst>
            </a:pPr>
            <a:r>
              <a:rPr sz="1900" spc="-130" dirty="0">
                <a:latin typeface="Arial"/>
                <a:cs typeface="Arial"/>
              </a:rPr>
              <a:t>МДОУ </a:t>
            </a:r>
            <a:r>
              <a:rPr sz="1900" spc="-80" dirty="0">
                <a:latin typeface="Arial"/>
                <a:cs typeface="Arial"/>
              </a:rPr>
              <a:t>«Детский </a:t>
            </a:r>
            <a:r>
              <a:rPr sz="1900" spc="-120" dirty="0">
                <a:latin typeface="Arial"/>
                <a:cs typeface="Arial"/>
              </a:rPr>
              <a:t>сад </a:t>
            </a:r>
            <a:r>
              <a:rPr sz="1900" spc="-95" dirty="0">
                <a:latin typeface="Arial"/>
                <a:cs typeface="Arial"/>
              </a:rPr>
              <a:t>№</a:t>
            </a:r>
            <a:r>
              <a:rPr sz="1900" spc="-125" dirty="0">
                <a:latin typeface="Arial"/>
                <a:cs typeface="Arial"/>
              </a:rPr>
              <a:t> </a:t>
            </a:r>
            <a:r>
              <a:rPr sz="1900" spc="-95" dirty="0">
                <a:latin typeface="Arial"/>
                <a:cs typeface="Arial"/>
              </a:rPr>
              <a:t>52»</a:t>
            </a:r>
            <a:endParaRPr sz="1900">
              <a:latin typeface="Arial"/>
              <a:cs typeface="Arial"/>
            </a:endParaRPr>
          </a:p>
          <a:p>
            <a:pPr marL="97155" indent="-84455">
              <a:lnSpc>
                <a:spcPct val="100000"/>
              </a:lnSpc>
              <a:buSzPct val="94736"/>
              <a:buChar char="•"/>
              <a:tabLst>
                <a:tab pos="97790" algn="l"/>
              </a:tabLst>
            </a:pPr>
            <a:r>
              <a:rPr sz="1900" spc="-130" dirty="0">
                <a:latin typeface="Arial"/>
                <a:cs typeface="Arial"/>
              </a:rPr>
              <a:t>МДОУ </a:t>
            </a:r>
            <a:r>
              <a:rPr sz="1900" spc="-80" dirty="0">
                <a:latin typeface="Arial"/>
                <a:cs typeface="Arial"/>
              </a:rPr>
              <a:t>«Детский </a:t>
            </a:r>
            <a:r>
              <a:rPr sz="1900" spc="-120" dirty="0">
                <a:latin typeface="Arial"/>
                <a:cs typeface="Arial"/>
              </a:rPr>
              <a:t>сад </a:t>
            </a:r>
            <a:r>
              <a:rPr sz="1900" spc="-95" dirty="0">
                <a:latin typeface="Arial"/>
                <a:cs typeface="Arial"/>
              </a:rPr>
              <a:t>№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spc="-95" dirty="0">
                <a:latin typeface="Arial"/>
                <a:cs typeface="Arial"/>
              </a:rPr>
              <a:t>145»</a:t>
            </a:r>
            <a:endParaRPr sz="1900">
              <a:latin typeface="Arial"/>
              <a:cs typeface="Arial"/>
            </a:endParaRPr>
          </a:p>
          <a:p>
            <a:pPr marL="287020" algn="ctr">
              <a:lnSpc>
                <a:spcPct val="100000"/>
              </a:lnSpc>
            </a:pPr>
            <a:r>
              <a:rPr sz="1900" u="heavy" spc="-4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г.</a:t>
            </a:r>
            <a:r>
              <a:rPr sz="1900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Данилов</a:t>
            </a:r>
            <a:endParaRPr sz="1900">
              <a:latin typeface="Arial"/>
              <a:cs typeface="Arial"/>
            </a:endParaRPr>
          </a:p>
          <a:p>
            <a:pPr marL="97155" indent="-84455">
              <a:lnSpc>
                <a:spcPct val="100000"/>
              </a:lnSpc>
              <a:buSzPct val="94736"/>
              <a:buChar char="•"/>
              <a:tabLst>
                <a:tab pos="97790" algn="l"/>
              </a:tabLst>
            </a:pPr>
            <a:r>
              <a:rPr sz="1900" spc="-150" dirty="0">
                <a:latin typeface="Arial"/>
                <a:cs typeface="Arial"/>
              </a:rPr>
              <a:t>МБДОУ </a:t>
            </a:r>
            <a:r>
              <a:rPr sz="1900" spc="-80" dirty="0">
                <a:latin typeface="Arial"/>
                <a:cs typeface="Arial"/>
              </a:rPr>
              <a:t>«Детский </a:t>
            </a:r>
            <a:r>
              <a:rPr sz="1900" spc="-120" dirty="0">
                <a:latin typeface="Arial"/>
                <a:cs typeface="Arial"/>
              </a:rPr>
              <a:t>сад </a:t>
            </a:r>
            <a:r>
              <a:rPr sz="1900" spc="-95" dirty="0">
                <a:latin typeface="Arial"/>
                <a:cs typeface="Arial"/>
              </a:rPr>
              <a:t>№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95" dirty="0">
                <a:latin typeface="Arial"/>
                <a:cs typeface="Arial"/>
              </a:rPr>
              <a:t>1»</a:t>
            </a:r>
            <a:endParaRPr sz="1900">
              <a:latin typeface="Arial"/>
              <a:cs typeface="Arial"/>
            </a:endParaRPr>
          </a:p>
          <a:p>
            <a:pPr marL="97155" indent="-84455">
              <a:lnSpc>
                <a:spcPct val="100000"/>
              </a:lnSpc>
              <a:buSzPct val="94736"/>
              <a:buChar char="•"/>
              <a:tabLst>
                <a:tab pos="97790" algn="l"/>
              </a:tabLst>
            </a:pPr>
            <a:r>
              <a:rPr sz="1900" spc="-150" dirty="0">
                <a:latin typeface="Arial"/>
                <a:cs typeface="Arial"/>
              </a:rPr>
              <a:t>МБДОУ </a:t>
            </a:r>
            <a:r>
              <a:rPr sz="1900" spc="-75" dirty="0">
                <a:latin typeface="Arial"/>
                <a:cs typeface="Arial"/>
              </a:rPr>
              <a:t>детский </a:t>
            </a:r>
            <a:r>
              <a:rPr sz="1900" spc="-120" dirty="0">
                <a:latin typeface="Arial"/>
                <a:cs typeface="Arial"/>
              </a:rPr>
              <a:t>сад </a:t>
            </a:r>
            <a:r>
              <a:rPr sz="1900" spc="-100" dirty="0">
                <a:latin typeface="Arial"/>
                <a:cs typeface="Arial"/>
              </a:rPr>
              <a:t>общеразвивающего </a:t>
            </a:r>
            <a:r>
              <a:rPr sz="1900" spc="-85" dirty="0">
                <a:latin typeface="Arial"/>
                <a:cs typeface="Arial"/>
              </a:rPr>
              <a:t>вида</a:t>
            </a:r>
            <a:r>
              <a:rPr sz="1900" spc="45" dirty="0">
                <a:latin typeface="Arial"/>
                <a:cs typeface="Arial"/>
              </a:rPr>
              <a:t> </a:t>
            </a:r>
            <a:r>
              <a:rPr sz="1900" spc="-114" dirty="0">
                <a:latin typeface="Arial"/>
                <a:cs typeface="Arial"/>
              </a:rPr>
              <a:t>«Солнышко»</a:t>
            </a:r>
            <a:endParaRPr sz="1900">
              <a:latin typeface="Arial"/>
              <a:cs typeface="Arial"/>
            </a:endParaRPr>
          </a:p>
          <a:p>
            <a:pPr marL="287020" algn="ctr">
              <a:lnSpc>
                <a:spcPct val="100000"/>
              </a:lnSpc>
              <a:spcBef>
                <a:spcPts val="5"/>
              </a:spcBef>
            </a:pPr>
            <a:r>
              <a:rPr sz="1900" u="heavy" spc="-4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г.</a:t>
            </a:r>
            <a:r>
              <a:rPr sz="1900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Тутаев</a:t>
            </a:r>
            <a:endParaRPr sz="1900">
              <a:latin typeface="Arial"/>
              <a:cs typeface="Arial"/>
            </a:endParaRPr>
          </a:p>
          <a:p>
            <a:pPr marL="97155" indent="-84455">
              <a:lnSpc>
                <a:spcPct val="100000"/>
              </a:lnSpc>
              <a:buSzPct val="94736"/>
              <a:buChar char="•"/>
              <a:tabLst>
                <a:tab pos="97790" algn="l"/>
              </a:tabLst>
            </a:pPr>
            <a:r>
              <a:rPr sz="1900" spc="-130" dirty="0">
                <a:latin typeface="Arial"/>
                <a:cs typeface="Arial"/>
              </a:rPr>
              <a:t>МДОУ </a:t>
            </a:r>
            <a:r>
              <a:rPr sz="1900" spc="-80" dirty="0">
                <a:latin typeface="Arial"/>
                <a:cs typeface="Arial"/>
              </a:rPr>
              <a:t>«Детский </a:t>
            </a:r>
            <a:r>
              <a:rPr sz="1900" spc="-120" dirty="0">
                <a:latin typeface="Arial"/>
                <a:cs typeface="Arial"/>
              </a:rPr>
              <a:t>сад </a:t>
            </a:r>
            <a:r>
              <a:rPr sz="1900" spc="-95" dirty="0">
                <a:latin typeface="Arial"/>
                <a:cs typeface="Arial"/>
              </a:rPr>
              <a:t>№</a:t>
            </a:r>
            <a:r>
              <a:rPr sz="1900" spc="-125" dirty="0">
                <a:latin typeface="Arial"/>
                <a:cs typeface="Arial"/>
              </a:rPr>
              <a:t> </a:t>
            </a:r>
            <a:r>
              <a:rPr sz="1900" spc="-95" dirty="0">
                <a:latin typeface="Arial"/>
                <a:cs typeface="Arial"/>
              </a:rPr>
              <a:t>3»</a:t>
            </a:r>
            <a:endParaRPr sz="1900">
              <a:latin typeface="Arial"/>
              <a:cs typeface="Arial"/>
            </a:endParaRPr>
          </a:p>
          <a:p>
            <a:pPr marL="97155" indent="-84455">
              <a:lnSpc>
                <a:spcPct val="100000"/>
              </a:lnSpc>
              <a:buSzPct val="94736"/>
              <a:buChar char="•"/>
              <a:tabLst>
                <a:tab pos="97790" algn="l"/>
              </a:tabLst>
            </a:pPr>
            <a:r>
              <a:rPr sz="1900" spc="-130" dirty="0">
                <a:latin typeface="Arial"/>
                <a:cs typeface="Arial"/>
              </a:rPr>
              <a:t>МДОУ </a:t>
            </a:r>
            <a:r>
              <a:rPr sz="1900" spc="-80" dirty="0">
                <a:latin typeface="Arial"/>
                <a:cs typeface="Arial"/>
              </a:rPr>
              <a:t>«Детский </a:t>
            </a:r>
            <a:r>
              <a:rPr sz="1900" spc="-120" dirty="0">
                <a:latin typeface="Arial"/>
                <a:cs typeface="Arial"/>
              </a:rPr>
              <a:t>сад </a:t>
            </a:r>
            <a:r>
              <a:rPr sz="1900" spc="-95" dirty="0">
                <a:latin typeface="Arial"/>
                <a:cs typeface="Arial"/>
              </a:rPr>
              <a:t>№</a:t>
            </a:r>
            <a:r>
              <a:rPr sz="1900" spc="-125" dirty="0">
                <a:latin typeface="Arial"/>
                <a:cs typeface="Arial"/>
              </a:rPr>
              <a:t> </a:t>
            </a:r>
            <a:r>
              <a:rPr sz="1900" spc="-95" dirty="0">
                <a:latin typeface="Arial"/>
                <a:cs typeface="Arial"/>
              </a:rPr>
              <a:t>5»</a:t>
            </a:r>
            <a:endParaRPr sz="1900">
              <a:latin typeface="Arial"/>
              <a:cs typeface="Arial"/>
            </a:endParaRPr>
          </a:p>
          <a:p>
            <a:pPr marL="288290" algn="ctr">
              <a:lnSpc>
                <a:spcPct val="100000"/>
              </a:lnSpc>
            </a:pPr>
            <a:r>
              <a:rPr sz="1900" u="heavy" spc="-4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spc="-1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г.Ростов</a:t>
            </a:r>
            <a:endParaRPr sz="1900">
              <a:latin typeface="Arial"/>
              <a:cs typeface="Arial"/>
            </a:endParaRPr>
          </a:p>
          <a:p>
            <a:pPr marL="97155" indent="-84455">
              <a:lnSpc>
                <a:spcPct val="100000"/>
              </a:lnSpc>
              <a:buSzPct val="94736"/>
              <a:buChar char="•"/>
              <a:tabLst>
                <a:tab pos="97790" algn="l"/>
              </a:tabLst>
            </a:pPr>
            <a:r>
              <a:rPr sz="1900" spc="-130" dirty="0">
                <a:latin typeface="Arial"/>
                <a:cs typeface="Arial"/>
              </a:rPr>
              <a:t>МДОУ </a:t>
            </a:r>
            <a:r>
              <a:rPr sz="1900" spc="-80" dirty="0">
                <a:latin typeface="Arial"/>
                <a:cs typeface="Arial"/>
              </a:rPr>
              <a:t>«Детский </a:t>
            </a:r>
            <a:r>
              <a:rPr sz="1900" spc="-120" dirty="0">
                <a:latin typeface="Arial"/>
                <a:cs typeface="Arial"/>
              </a:rPr>
              <a:t>сад </a:t>
            </a:r>
            <a:r>
              <a:rPr sz="1900" spc="-95" dirty="0">
                <a:latin typeface="Arial"/>
                <a:cs typeface="Arial"/>
              </a:rPr>
              <a:t>№ </a:t>
            </a:r>
            <a:r>
              <a:rPr sz="1900" spc="-100" dirty="0">
                <a:latin typeface="Arial"/>
                <a:cs typeface="Arial"/>
              </a:rPr>
              <a:t>5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110" dirty="0">
                <a:latin typeface="Arial"/>
                <a:cs typeface="Arial"/>
              </a:rPr>
              <a:t>Серпантин»</a:t>
            </a:r>
            <a:endParaRPr sz="1900">
              <a:latin typeface="Arial"/>
              <a:cs typeface="Arial"/>
            </a:endParaRPr>
          </a:p>
          <a:p>
            <a:pPr marL="97155" indent="-84455">
              <a:lnSpc>
                <a:spcPct val="100000"/>
              </a:lnSpc>
              <a:buSzPct val="94736"/>
              <a:buChar char="•"/>
              <a:tabLst>
                <a:tab pos="97790" algn="l"/>
              </a:tabLst>
            </a:pPr>
            <a:r>
              <a:rPr sz="1900" spc="-130" dirty="0">
                <a:latin typeface="Arial"/>
                <a:cs typeface="Arial"/>
              </a:rPr>
              <a:t>МДОУ </a:t>
            </a:r>
            <a:r>
              <a:rPr sz="1900" spc="-80" dirty="0">
                <a:latin typeface="Arial"/>
                <a:cs typeface="Arial"/>
              </a:rPr>
              <a:t>«Детский </a:t>
            </a:r>
            <a:r>
              <a:rPr sz="1900" spc="-120" dirty="0">
                <a:latin typeface="Arial"/>
                <a:cs typeface="Arial"/>
              </a:rPr>
              <a:t>сад </a:t>
            </a:r>
            <a:r>
              <a:rPr sz="1900" spc="-95" dirty="0">
                <a:latin typeface="Arial"/>
                <a:cs typeface="Arial"/>
              </a:rPr>
              <a:t>№ </a:t>
            </a:r>
            <a:r>
              <a:rPr sz="1900" spc="-100" dirty="0">
                <a:latin typeface="Arial"/>
                <a:cs typeface="Arial"/>
              </a:rPr>
              <a:t>2</a:t>
            </a:r>
            <a:r>
              <a:rPr sz="1900" spc="-80" dirty="0">
                <a:latin typeface="Arial"/>
                <a:cs typeface="Arial"/>
              </a:rPr>
              <a:t> </a:t>
            </a:r>
            <a:r>
              <a:rPr sz="1900" spc="-100" dirty="0">
                <a:latin typeface="Arial"/>
                <a:cs typeface="Arial"/>
              </a:rPr>
              <a:t>р.п.Семибратово»</a:t>
            </a:r>
            <a:endParaRPr sz="1900">
              <a:latin typeface="Arial"/>
              <a:cs typeface="Arial"/>
            </a:endParaRPr>
          </a:p>
          <a:p>
            <a:pPr marL="287020" algn="ctr">
              <a:lnSpc>
                <a:spcPct val="100000"/>
              </a:lnSpc>
            </a:pPr>
            <a:r>
              <a:rPr sz="1900" u="heavy" spc="-4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u="heavy" spc="-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село</a:t>
            </a:r>
            <a:r>
              <a:rPr sz="1900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900" u="heavy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Вятское</a:t>
            </a:r>
            <a:endParaRPr sz="1900">
              <a:latin typeface="Arial"/>
              <a:cs typeface="Arial"/>
            </a:endParaRPr>
          </a:p>
          <a:p>
            <a:pPr marL="64135">
              <a:lnSpc>
                <a:spcPct val="100000"/>
              </a:lnSpc>
            </a:pPr>
            <a:r>
              <a:rPr sz="1900" spc="-150" dirty="0">
                <a:latin typeface="Arial"/>
                <a:cs typeface="Arial"/>
              </a:rPr>
              <a:t>МБДОУ </a:t>
            </a:r>
            <a:r>
              <a:rPr sz="1900" spc="-80" dirty="0">
                <a:latin typeface="Arial"/>
                <a:cs typeface="Arial"/>
              </a:rPr>
              <a:t>Детский </a:t>
            </a:r>
            <a:r>
              <a:rPr sz="1900" spc="-120" dirty="0">
                <a:latin typeface="Arial"/>
                <a:cs typeface="Arial"/>
              </a:rPr>
              <a:t>сад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-100" dirty="0">
                <a:latin typeface="Arial"/>
                <a:cs typeface="Arial"/>
              </a:rPr>
              <a:t>№6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1031</Words>
  <Application>Microsoft Office PowerPoint</Application>
  <PresentationFormat>Экран (4:3)</PresentationFormat>
  <Paragraphs>164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"Секреты успешных родителей</vt:lpstr>
      <vt:lpstr>Позитивные лица позитивной  психологии</vt:lpstr>
      <vt:lpstr>Три основных направления исследований:</vt:lpstr>
      <vt:lpstr>Психологическое благополучие</vt:lpstr>
      <vt:lpstr>Слайд 5</vt:lpstr>
      <vt:lpstr>Слайд 6</vt:lpstr>
      <vt:lpstr>Возможности технологии создания и управления событиями в  развитии компетентности родителей и воспитании ребенка</vt:lpstr>
      <vt:lpstr>КОМАНДА СПЕЦИАЛИСТОВ www.rapk.org</vt:lpstr>
      <vt:lpstr>ПИЛОТНЫЕ ПЛОЩАДКИ</vt:lpstr>
      <vt:lpstr>ОСНОВНЫЕ НАПРАВЛЕНИЯ ПРОЕКТА</vt:lpstr>
      <vt:lpstr>Родительский университет</vt:lpstr>
      <vt:lpstr>МАСТЕР-КЛАССЫ</vt:lpstr>
      <vt:lpstr>Марафон для семей «Жизнь семьи в фильмах»</vt:lpstr>
      <vt:lpstr>Слайд 14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.</cp:lastModifiedBy>
  <cp:revision>1</cp:revision>
  <dcterms:created xsi:type="dcterms:W3CDTF">2019-01-22T09:09:34Z</dcterms:created>
  <dcterms:modified xsi:type="dcterms:W3CDTF">2019-01-22T09:26:28Z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2019-01-22T00:00:00Z</vt:filetime>
  </property>
</Properties>
</file>