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4"/>
  </p:notesMasterIdLst>
  <p:sldIdLst>
    <p:sldId id="257" r:id="rId2"/>
    <p:sldId id="258" r:id="rId3"/>
    <p:sldId id="294" r:id="rId4"/>
    <p:sldId id="259" r:id="rId5"/>
    <p:sldId id="261" r:id="rId6"/>
    <p:sldId id="293" r:id="rId7"/>
    <p:sldId id="263" r:id="rId8"/>
    <p:sldId id="264" r:id="rId9"/>
    <p:sldId id="266" r:id="rId10"/>
    <p:sldId id="267" r:id="rId11"/>
    <p:sldId id="269" r:id="rId12"/>
    <p:sldId id="271" r:id="rId13"/>
    <p:sldId id="274" r:id="rId14"/>
    <p:sldId id="277" r:id="rId15"/>
    <p:sldId id="278" r:id="rId16"/>
    <p:sldId id="279" r:id="rId17"/>
    <p:sldId id="273" r:id="rId18"/>
    <p:sldId id="286" r:id="rId19"/>
    <p:sldId id="288" r:id="rId20"/>
    <p:sldId id="262" r:id="rId21"/>
    <p:sldId id="290" r:id="rId22"/>
    <p:sldId id="29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86931" autoAdjust="0"/>
  </p:normalViewPr>
  <p:slideViewPr>
    <p:cSldViewPr>
      <p:cViewPr varScale="1">
        <p:scale>
          <a:sx n="101" d="100"/>
          <a:sy n="101" d="100"/>
        </p:scale>
        <p:origin x="-19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31951-3A3E-4BC5-A733-FA03428D8ABA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BA229-15F6-4DB8-ADC0-518CE57469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6065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DBA229-15F6-4DB8-ADC0-518CE57469F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8967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DBA229-15F6-4DB8-ADC0-518CE57469F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2074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812827A1-FFAC-4CA3-BCFB-66063249ABCC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06B0630-E05E-40A9-817E-41B5C11947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827A1-FFAC-4CA3-BCFB-66063249ABCC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0630-E05E-40A9-817E-41B5C1194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827A1-FFAC-4CA3-BCFB-66063249ABCC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0630-E05E-40A9-817E-41B5C11947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827A1-FFAC-4CA3-BCFB-66063249ABCC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0630-E05E-40A9-817E-41B5C11947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812827A1-FFAC-4CA3-BCFB-66063249ABCC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06B0630-E05E-40A9-817E-41B5C11947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827A1-FFAC-4CA3-BCFB-66063249ABCC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0630-E05E-40A9-817E-41B5C11947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827A1-FFAC-4CA3-BCFB-66063249ABCC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0630-E05E-40A9-817E-41B5C11947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827A1-FFAC-4CA3-BCFB-66063249ABCC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0630-E05E-40A9-817E-41B5C11947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827A1-FFAC-4CA3-BCFB-66063249ABCC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0630-E05E-40A9-817E-41B5C11947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827A1-FFAC-4CA3-BCFB-66063249ABCC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0630-E05E-40A9-817E-41B5C11947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827A1-FFAC-4CA3-BCFB-66063249ABCC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0630-E05E-40A9-817E-41B5C11947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12827A1-FFAC-4CA3-BCFB-66063249ABCC}" type="datetimeFigureOut">
              <a:rPr lang="ru-RU" smtClean="0"/>
              <a:pPr/>
              <a:t>24.01.2024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06B0630-E05E-40A9-817E-41B5C11947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-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8" y="-26440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-264400"/>
            <a:ext cx="8153400" cy="1872209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B050"/>
                </a:solidFill>
              </a:rPr>
              <a:t>РАЗВИТИЕ МЕЛКОЙ МОТОРИКИ У ДЕТЕЙ с ОВЗ МЛАДШЕГО ДОШКОЛЬНОГО ВОЗРАСТА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2492896"/>
            <a:ext cx="8153400" cy="1872209"/>
          </a:xfrm>
        </p:spPr>
        <p:txBody>
          <a:bodyPr>
            <a:normAutofit/>
          </a:bodyPr>
          <a:lstStyle/>
          <a:p>
            <a:pPr marL="0" lvl="0" indent="0" algn="r">
              <a:lnSpc>
                <a:spcPct val="80000"/>
              </a:lnSpc>
              <a:spcBef>
                <a:spcPts val="480"/>
              </a:spcBef>
              <a:buClr>
                <a:srgbClr val="0000FF"/>
              </a:buClr>
              <a:buSzPts val="2400"/>
              <a:buNone/>
            </a:pPr>
            <a:endParaRPr lang="ru-RU" sz="2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r">
              <a:lnSpc>
                <a:spcPct val="80000"/>
              </a:lnSpc>
              <a:spcBef>
                <a:spcPts val="480"/>
              </a:spcBef>
              <a:buClr>
                <a:srgbClr val="0000FF"/>
              </a:buClr>
              <a:buSzPts val="2400"/>
              <a:buNone/>
            </a:pPr>
            <a:endParaRPr lang="ru-RU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3645024"/>
            <a:ext cx="6768752" cy="3053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  <a:spcBef>
                <a:spcPts val="480"/>
              </a:spcBef>
              <a:buClr>
                <a:srgbClr val="0000FF"/>
              </a:buClr>
              <a:buSzPts val="2400"/>
            </a:pPr>
            <a:r>
              <a:rPr lang="ru-RU" altLang="ru-RU" sz="2600" b="1" i="1" dirty="0">
                <a:solidFill>
                  <a:srgbClr val="FF3300"/>
                </a:solidFill>
                <a:latin typeface="+mj-lt"/>
              </a:rPr>
              <a:t>«Рука является вышедшим наружу  головным мозгом»     </a:t>
            </a:r>
          </a:p>
          <a:p>
            <a:pPr algn="r">
              <a:spcBef>
                <a:spcPts val="480"/>
              </a:spcBef>
              <a:buClr>
                <a:srgbClr val="0000FF"/>
              </a:buClr>
              <a:buSzPts val="2400"/>
            </a:pPr>
            <a:r>
              <a:rPr lang="ru-RU" altLang="ru-RU" sz="2600" b="1" dirty="0">
                <a:solidFill>
                  <a:srgbClr val="FF3300"/>
                </a:solidFill>
                <a:latin typeface="+mj-lt"/>
              </a:rPr>
              <a:t> </a:t>
            </a:r>
            <a:r>
              <a:rPr lang="ru-RU" altLang="ru-RU" sz="2600" b="1" dirty="0" smtClean="0">
                <a:solidFill>
                  <a:srgbClr val="FF3300"/>
                </a:solidFill>
                <a:latin typeface="+mj-lt"/>
              </a:rPr>
              <a:t>И. Кант</a:t>
            </a:r>
            <a:endParaRPr lang="ru-RU" altLang="ru-RU" sz="2600" b="1" i="1" dirty="0">
              <a:solidFill>
                <a:srgbClr val="FF3300"/>
              </a:solidFill>
              <a:latin typeface="+mj-lt"/>
            </a:endParaRPr>
          </a:p>
          <a:p>
            <a:pPr algn="r">
              <a:lnSpc>
                <a:spcPct val="80000"/>
              </a:lnSpc>
              <a:spcBef>
                <a:spcPts val="480"/>
              </a:spcBef>
              <a:buClr>
                <a:srgbClr val="0000FF"/>
              </a:buClr>
              <a:buSzPts val="2400"/>
            </a:pPr>
            <a:r>
              <a:rPr lang="ru-RU" altLang="ru-RU" sz="2600" b="1" i="1" dirty="0">
                <a:solidFill>
                  <a:srgbClr val="FF3300"/>
                </a:solidFill>
                <a:latin typeface="+mj-lt"/>
              </a:rPr>
              <a:t>«Ум ребёнка находится  на кончиках его пальцев»               </a:t>
            </a:r>
          </a:p>
          <a:p>
            <a:pPr algn="r">
              <a:lnSpc>
                <a:spcPct val="80000"/>
              </a:lnSpc>
              <a:spcBef>
                <a:spcPts val="480"/>
              </a:spcBef>
              <a:buClr>
                <a:srgbClr val="0000FF"/>
              </a:buClr>
              <a:buSzPts val="2400"/>
            </a:pPr>
            <a:r>
              <a:rPr lang="ru-RU" altLang="ru-RU" sz="2600" b="1" dirty="0">
                <a:solidFill>
                  <a:srgbClr val="FF3300"/>
                </a:solidFill>
                <a:latin typeface="+mj-lt"/>
              </a:rPr>
              <a:t>В.А. Сухомлинский </a:t>
            </a:r>
          </a:p>
          <a:p>
            <a:pPr algn="r">
              <a:lnSpc>
                <a:spcPct val="80000"/>
              </a:lnSpc>
              <a:spcBef>
                <a:spcPts val="480"/>
              </a:spcBef>
              <a:buClr>
                <a:srgbClr val="0000FF"/>
              </a:buClr>
              <a:buSzPts val="2400"/>
            </a:pPr>
            <a:r>
              <a:rPr lang="ru-RU" altLang="ru-RU" sz="2600" b="1" i="1" dirty="0">
                <a:solidFill>
                  <a:srgbClr val="FF3300"/>
                </a:solidFill>
                <a:latin typeface="+mj-lt"/>
              </a:rPr>
              <a:t> «Пальцы помогают говорить» </a:t>
            </a:r>
          </a:p>
          <a:p>
            <a:pPr algn="r">
              <a:lnSpc>
                <a:spcPct val="80000"/>
              </a:lnSpc>
              <a:spcBef>
                <a:spcPts val="480"/>
              </a:spcBef>
              <a:buClr>
                <a:srgbClr val="0000FF"/>
              </a:buClr>
              <a:buSzPts val="2400"/>
            </a:pPr>
            <a:r>
              <a:rPr lang="ru-RU" altLang="ru-RU" sz="2600" b="1" i="1" dirty="0">
                <a:solidFill>
                  <a:srgbClr val="FF3300"/>
                </a:solidFill>
                <a:latin typeface="+mj-lt"/>
              </a:rPr>
              <a:t> </a:t>
            </a:r>
            <a:r>
              <a:rPr lang="ru-RU" altLang="ru-RU" sz="2600" b="1" dirty="0">
                <a:solidFill>
                  <a:srgbClr val="FF3300"/>
                </a:solidFill>
                <a:latin typeface="+mj-lt"/>
              </a:rPr>
              <a:t>М. Монтессори </a:t>
            </a:r>
          </a:p>
        </p:txBody>
      </p:sp>
      <p:pic>
        <p:nvPicPr>
          <p:cNvPr id="7" name="Google Shape;288;p38" descr="P1240669"/>
          <p:cNvPicPr preferRelativeResize="0">
            <a:picLocks/>
          </p:cNvPicPr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987824" y="1744877"/>
            <a:ext cx="3672408" cy="1916832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5-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4300"/>
            <a:ext cx="8229600" cy="990600"/>
          </a:xfrm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с мозаикой</a:t>
            </a:r>
            <a:endParaRPr lang="ru-RU" sz="4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altLang="ru-RU" b="1" dirty="0">
                <a:latin typeface="Times New Roman" panose="02020603050405020304" pitchFamily="18" charset="0"/>
              </a:rPr>
              <a:t>Игры с мозаикой разных видов способствуют развитию мелкой моторики, сообразительности и творческих способностей ребёнка.</a:t>
            </a:r>
          </a:p>
          <a:p>
            <a:endParaRPr lang="ru-RU" dirty="0"/>
          </a:p>
        </p:txBody>
      </p:sp>
      <p:pic>
        <p:nvPicPr>
          <p:cNvPr id="40962" name="Picture 2" descr="мозаика детей стоковое фото. изображение насчитывающей школа - 8893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2184" y="2601022"/>
            <a:ext cx="5544616" cy="46074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5-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464" y="22944"/>
            <a:ext cx="9396536" cy="710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04392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Игры со шнуровкой</a:t>
            </a:r>
            <a:r>
              <a:rPr lang="ru-RU" sz="4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/>
            </a:r>
            <a:br>
              <a:rPr lang="ru-RU" sz="4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29600" cy="43924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alt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   </a:t>
            </a:r>
            <a:r>
              <a:rPr lang="ru-RU" altLang="ru-RU" sz="2000" b="1" dirty="0">
                <a:latin typeface="Times New Roman" panose="02020603050405020304" pitchFamily="18" charset="0"/>
              </a:rPr>
              <a:t>Шнуровка даёт возможность придумать множество игр: это и непосредственно шнурование, и возможность использовать элементы шнуровки в сюжетно-ролевых играх или изучать основные цвета. Игры-шнуровки созданы с целью развития мелкой моторики рук, усидчивости и глазомера. В процессе игры совершенствуется координация движений и гибкость кистей рук. Шнуровка способствует развитию мелкой моторики, логического мышления, речи, и, как результат</a:t>
            </a:r>
            <a:r>
              <a:rPr lang="ru-RU" altLang="ru-RU" sz="2000" b="1" dirty="0" smtClean="0">
                <a:latin typeface="Times New Roman" panose="02020603050405020304" pitchFamily="18" charset="0"/>
              </a:rPr>
              <a:t>, </a:t>
            </a:r>
            <a:r>
              <a:rPr lang="ru-RU" altLang="ru-RU" sz="2000" b="1" dirty="0">
                <a:latin typeface="Times New Roman" panose="02020603050405020304" pitchFamily="18" charset="0"/>
              </a:rPr>
              <a:t>стимулирует развитие органов артикуляции (речевого аппарата</a:t>
            </a:r>
            <a:r>
              <a:rPr lang="ru-RU" altLang="ru-RU" sz="2000" b="1" i="1" dirty="0">
                <a:latin typeface="Times New Roman" panose="02020603050405020304" pitchFamily="18" charset="0"/>
              </a:rPr>
              <a:t>).</a:t>
            </a:r>
          </a:p>
          <a:p>
            <a:endParaRPr lang="ru-RU" dirty="0"/>
          </a:p>
        </p:txBody>
      </p:sp>
      <p:pic>
        <p:nvPicPr>
          <p:cNvPr id="5" name="Picture 6" descr="Игры-шнуровки - история и описание игрушки">
            <a:extLst>
              <a:ext uri="{FF2B5EF4-FFF2-40B4-BE49-F238E27FC236}">
                <a16:creationId xmlns="" xmlns:a16="http://schemas.microsoft.com/office/drawing/2014/main" id="{DA37D80D-5850-4AB3-BF1C-A95FC14B6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5158977"/>
            <a:ext cx="2496760" cy="19424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5-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с лентами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Плетение, скручивание и развязывание лент – это хорошая тренировка для пальцев рук: у ребенка развивается мелкая моторика рук, совершенствуется ловкость, развиваются элементарные навыки самообслуживания.</a:t>
            </a:r>
          </a:p>
        </p:txBody>
      </p:sp>
      <p:pic>
        <p:nvPicPr>
          <p:cNvPr id="36870" name="Picture 6" descr="Математические задачи для детей. Сравнение предметов по длине приемом  приложения. Сравнение множеств способом взаимно - однозначного соответствия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2500" y="3717032"/>
            <a:ext cx="3483916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5-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91" y="-3245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07969"/>
            <a:ext cx="8229600" cy="136070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с прищепками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29600" cy="4608512"/>
          </a:xfrm>
        </p:spPr>
        <p:txBody>
          <a:bodyPr>
            <a:normAutofit fontScale="92500" lnSpcReduction="10000"/>
          </a:bodyPr>
          <a:lstStyle/>
          <a:p>
            <a:r>
              <a:rPr lang="ru-RU" altLang="ru-RU" b="1" i="1" dirty="0">
                <a:latin typeface="Times New Roman" panose="02020603050405020304" pitchFamily="18" charset="0"/>
              </a:rPr>
              <a:t>  </a:t>
            </a:r>
            <a:r>
              <a:rPr lang="ru-RU" altLang="ru-RU" b="1" dirty="0">
                <a:latin typeface="Times New Roman" panose="02020603050405020304" pitchFamily="18" charset="0"/>
              </a:rPr>
              <a:t>В работе с детьми по развитию мелкой моторики рук, обучению диалогической речи, сенсорному воспитанию и формированию пространственных представлений можно использовать такие предметы-заместители, как пластмассовые бельевые прищепки и скрепки разных цветов и размеров. Ребёнок  может выбирать  и прицеплять прищепки на края </a:t>
            </a:r>
            <a:r>
              <a:rPr lang="ru-RU" altLang="ru-RU" b="1" dirty="0" smtClean="0">
                <a:latin typeface="Times New Roman" panose="02020603050405020304" pitchFamily="18" charset="0"/>
              </a:rPr>
              <a:t>коробок и </a:t>
            </a:r>
            <a:r>
              <a:rPr lang="ru-RU" altLang="ru-RU" b="1" dirty="0" smtClean="0">
                <a:latin typeface="Times New Roman" panose="02020603050405020304" pitchFamily="18" charset="0"/>
              </a:rPr>
              <a:t>на плоскостные изображения </a:t>
            </a:r>
            <a:r>
              <a:rPr lang="ru-RU" altLang="ru-RU" b="1" dirty="0" smtClean="0">
                <a:latin typeface="Times New Roman" panose="02020603050405020304" pitchFamily="18" charset="0"/>
              </a:rPr>
              <a:t>предметов, </a:t>
            </a:r>
            <a:r>
              <a:rPr lang="ru-RU" altLang="ru-RU" b="1" dirty="0">
                <a:latin typeface="Times New Roman" panose="02020603050405020304" pitchFamily="18" charset="0"/>
              </a:rPr>
              <a:t>соотнося цвета прищепок с </a:t>
            </a:r>
            <a:r>
              <a:rPr lang="ru-RU" altLang="ru-RU" b="1" dirty="0" smtClean="0">
                <a:latin typeface="Times New Roman" panose="02020603050405020304" pitchFamily="18" charset="0"/>
              </a:rPr>
              <a:t>цветом коробок и изображений. </a:t>
            </a:r>
            <a:r>
              <a:rPr lang="ru-RU" altLang="ru-RU" b="1" dirty="0">
                <a:latin typeface="Times New Roman" panose="02020603050405020304" pitchFamily="18" charset="0"/>
              </a:rPr>
              <a:t>На занятиях и в свободное время прищепки «превращаются» в различных животных, рыбок, птиц, насекомых и др. </a:t>
            </a:r>
          </a:p>
          <a:p>
            <a:pPr>
              <a:buNone/>
            </a:pPr>
            <a:r>
              <a:rPr lang="ru-RU" alt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5" name="Picture 10" descr="ribkam-hvosti-prischepk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530011"/>
            <a:ext cx="1728192" cy="132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Копия 1318665731_ryis-risr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517232"/>
            <a:ext cx="2664296" cy="1583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5-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3" y="20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с бусами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бусами развивают не только мелкую моторику, но и зрительное восприятие ребенка. Бусины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нанизывать или раскладывать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размеру,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форме.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6" name="Picture 2" descr="Шнуровки бусы для детей | Игры со шнуровкой | Шнуровка деревянные бус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45024"/>
            <a:ext cx="2784542" cy="278454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5-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4864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с крупой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01040"/>
            <a:ext cx="8229600" cy="54559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крупами помогают совершенствовать:</a:t>
            </a:r>
          </a:p>
          <a:p>
            <a:pPr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сенсорное познание предметов и веществ;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мелкую моторику;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чувственное восприятие;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фантазию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воображение.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Данные игры имеют медитативный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успокоительный эффект.</a:t>
            </a:r>
          </a:p>
        </p:txBody>
      </p:sp>
      <p:pic>
        <p:nvPicPr>
          <p:cNvPr id="30722" name="Picture 2" descr="Игры с крупой и развитие мелкой мотори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4434" y="3689767"/>
            <a:ext cx="3744416" cy="2674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5-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39552"/>
            <a:ext cx="9144000" cy="8397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179512"/>
            <a:ext cx="8229600" cy="252028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Пальчиковые </a:t>
            </a:r>
            <a:r>
              <a:rPr lang="ru-RU" sz="4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кинезиологические</a:t>
            </a: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упражнения (</a:t>
            </a: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гимнастика мозга)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8229600" cy="4600168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«Кулак-ребро-ладонь»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 менять три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сжатая в кулак ладонь, ладонь ребром на плоскости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стола, ладонь внутренней стороной на плоскости стола  (упражнение выполняется сначала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правой рукой,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левой, затем двумя руками вместе).</a:t>
            </a:r>
          </a:p>
        </p:txBody>
      </p:sp>
      <p:pic>
        <p:nvPicPr>
          <p:cNvPr id="29698" name="Picture 2" descr="Руками работают те, у кого мозг не развит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968160"/>
            <a:ext cx="3943086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5-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44016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Массаж рук</a:t>
            </a:r>
            <a:r>
              <a:rPr lang="ru-RU" sz="4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50"/>
                </a:solidFill>
                <a:cs typeface="Arial" panose="020B0604020202020204" pitchFamily="34" charset="0"/>
              </a:rPr>
              <a:t/>
            </a:r>
            <a:br>
              <a:rPr lang="ru-RU" sz="48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50"/>
                </a:solidFill>
                <a:cs typeface="Arial" panose="020B0604020202020204" pitchFamily="34" charset="0"/>
              </a:rPr>
            </a:b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8229600" cy="5392256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Массаж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одним из видов пассивной гимнастики. Он оказывает общеукрепляющее действие на мышечную систему, повышая тонус. Приемы массажа и самомассажа кистей и пальцев рук: массаж тыльной стороны кистей рук; массаж ладони; массаж пальцев рук (растирание, поглаживание, пощипывание, постукивание кистей рук и каждого пальчика отдельно); массаж с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предметами (мячиками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орехами, карандашами и т.д.).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437112"/>
            <a:ext cx="4284637" cy="24208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5-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Рисование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03648" y="548680"/>
            <a:ext cx="7355160" cy="5544616"/>
          </a:xfrm>
        </p:spPr>
        <p:txBody>
          <a:bodyPr>
            <a:noAutofit/>
          </a:bodyPr>
          <a:lstStyle/>
          <a:p>
            <a:pPr indent="-216000">
              <a:spcBef>
                <a:spcPts val="0"/>
              </a:spcBef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эффективных форм развития мелкой моторики рук является изобразительная деятельность.</a:t>
            </a:r>
          </a:p>
          <a:p>
            <a:pPr indent="-216000">
              <a:spcBef>
                <a:spcPts val="0"/>
              </a:spcBef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играет особую роль.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Любые виды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рисования делают руку малыша умелой, легко и свободно управляющей инструментом, развивают зрительный контроль движений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руки,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омогают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образованию связи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«рука-глаз». 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16000">
              <a:spcBef>
                <a:spcPts val="0"/>
              </a:spcBef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 младшего дошкольного возраста 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использовать традиционные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нетрадиционные техники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рисования: рисование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карандашами, рисование пальчиками,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ладошками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тычок жесткой полусухой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кистью,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печать, отпечатки, рисование ватными палочками,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пластилинография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рисование на песке,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на манке. Дети рисуют непосредственно пальцами и ладошками, рисовать можно двумя руками. С помощью песка или манки ребята легко меняют детали изображения, на одной и той же рабочей поверхности рисуют бесконечное число раз. Рисунки получаются интересными, разнообразными и непредсказуемыми.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16000"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Каждая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этих техник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маленькая игра. Их использование позволяет детям чувствовать себя раскованнее, смелее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воображение, дает полную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свободу для самовыражения, способствует развитию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укреплению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мелкой мускулатуры кисти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руки.</a:t>
            </a:r>
            <a:r>
              <a:rPr lang="ru-RU" sz="1800" b="1" dirty="0" smtClean="0">
                <a:latin typeface="+mj-lt"/>
              </a:rPr>
              <a:t> </a:t>
            </a:r>
            <a:r>
              <a:rPr lang="ru-RU" sz="1800" b="1" dirty="0">
                <a:latin typeface="+mj-lt"/>
              </a:rPr>
              <a:t> 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5-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Лепка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 </a:t>
            </a:r>
            <a:r>
              <a:rPr lang="ru-RU" dirty="0" smtClean="0"/>
              <a:t>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со слабыми мышцами рук полезно проводить занятие лепкой из пластилина,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глины или солёного теста 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раскатываем колбаски, скатываем шарики, надавливаем, отщипываем). Лепка необходима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для развития мелкой моторики, но и для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у детей сенсорных и пространственных ощущений, восприятия.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3327" b="97652" l="3000" r="92333">
                        <a14:foregroundMark x1="59667" y1="41683" x2="54333" y2="42857"/>
                        <a14:foregroundMark x1="69333" y1="39335" x2="68333" y2="43836"/>
                        <a14:foregroundMark x1="77333" y1="54795" x2="82333" y2="60470"/>
                        <a14:foregroundMark x1="45333" y1="81605" x2="30667" y2="92368"/>
                        <a14:foregroundMark x1="68667" y1="86693" x2="77667" y2="81605"/>
                        <a14:foregroundMark x1="65000" y1="37769" x2="65667" y2="45401"/>
                        <a14:foregroundMark x1="37333" y1="87084" x2="37333" y2="85323"/>
                        <a14:foregroundMark x1="28667" y1="89432" x2="42333" y2="804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76256" y="3501008"/>
            <a:ext cx="2088232" cy="350242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5-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0"/>
            <a:ext cx="10513168" cy="7134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087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rgbClr val="00B050"/>
                </a:solidFill>
                <a:cs typeface="Arial" pitchFamily="34" charset="0"/>
              </a:rPr>
            </a:br>
            <a:r>
              <a:rPr lang="ru-RU" sz="4000" b="1" dirty="0" smtClean="0">
                <a:solidFill>
                  <a:srgbClr val="00B050"/>
                </a:solidFill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rgbClr val="00B050"/>
                </a:solidFill>
                <a:cs typeface="Arial" pitchFamily="34" charset="0"/>
              </a:rPr>
            </a:br>
            <a:r>
              <a:rPr lang="ru-RU" sz="4000" b="1" dirty="0" smtClean="0">
                <a:solidFill>
                  <a:srgbClr val="00B050"/>
                </a:solidFill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rgbClr val="00B050"/>
                </a:solidFill>
                <a:cs typeface="Arial" pitchFamily="34" charset="0"/>
              </a:rPr>
            </a:br>
            <a:r>
              <a:rPr lang="ru-RU" sz="4000" b="1" dirty="0" smtClean="0">
                <a:solidFill>
                  <a:srgbClr val="00B050"/>
                </a:solidFill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rgbClr val="00B050"/>
                </a:solidFill>
                <a:cs typeface="Arial" pitchFamily="34" charset="0"/>
              </a:rPr>
            </a:br>
            <a:r>
              <a:rPr lang="ru-RU" sz="4000" b="1" dirty="0" smtClean="0">
                <a:solidFill>
                  <a:srgbClr val="00B050"/>
                </a:solidFill>
                <a:cs typeface="Arial" pitchFamily="34" charset="0"/>
              </a:rPr>
              <a:t>Актуальность </a:t>
            </a:r>
            <a:r>
              <a:rPr lang="ru-RU" sz="4000" b="1" dirty="0">
                <a:solidFill>
                  <a:srgbClr val="00B050"/>
                </a:solidFill>
                <a:cs typeface="Arial" pitchFamily="34" charset="0"/>
              </a:rPr>
              <a:t>темы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836712"/>
            <a:ext cx="9505056" cy="56166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b="1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мелкой моторики детей младшего дошкольного возраста обусловлено их возрастными психологическими и физиологическими особенностями: в этом возрасте интенсивно развиваются структуры и функции головного мозга ребенка, что расширяет его возможности в познании окружающего мира. </a:t>
            </a:r>
            <a:r>
              <a:rPr lang="ru-RU" sz="2000" b="1" dirty="0" smtClean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  Представление </a:t>
            </a:r>
            <a:r>
              <a:rPr lang="ru-RU" sz="2000" b="1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об окружающем мире у ребенка не может сложиться без тактильно-двигательного восприятия. С помощью тактильно-двигательного восприятия складываются первые впечатления о форме, величине предмета и его расположении в пространстве. Чтобы научить малыша говорить, необходимо не только тренировать его артикуляционный аппарат, но и развивать мелкую моторику рук. Уровень развития речи находится в прямой зависимости от степени сформированности тонких движений пальцев рук: если развитие движений пальцев соответствует возрасту ребенка, то и речевое развитие будет в пределах нормы; если же развитие </a:t>
            </a:r>
            <a:r>
              <a:rPr lang="ru-RU" sz="2000" b="1" dirty="0" smtClean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движений </a:t>
            </a:r>
            <a:r>
              <a:rPr lang="ru-RU" sz="2000" b="1" dirty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пальцев отстает, задерживается и развитие речи</a:t>
            </a:r>
            <a:r>
              <a:rPr lang="ru-RU" sz="2000" b="1" dirty="0" smtClean="0">
                <a:latin typeface="Times New Roman" panose="02020603050405020304" pitchFamily="18" charset="0"/>
                <a:ea typeface="Cambria" pitchFamily="18" charset="0"/>
                <a:cs typeface="Times New Roman" panose="02020603050405020304" pitchFamily="18" charset="0"/>
              </a:rPr>
              <a:t>.  </a:t>
            </a:r>
            <a:endParaRPr lang="ru-RU" sz="2000" b="1" dirty="0">
              <a:latin typeface="Times New Roman" panose="02020603050405020304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5-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29600" cy="747464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 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363272" cy="504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altLang="ru-RU" sz="2600" b="1" i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b="1" i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alt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У</a:t>
            </a:r>
            <a:r>
              <a:rPr lang="ru-RU" alt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ровень </a:t>
            </a:r>
            <a:r>
              <a:rPr lang="ru-RU" alt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сложности заданий должен </a:t>
            </a:r>
            <a:r>
              <a:rPr lang="ru-RU" alt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соответствовать </a:t>
            </a:r>
            <a:r>
              <a:rPr lang="ru-RU" alt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возрасту. При выборе игр и упражнений необходимо учитывать возможности и интересы детей. Слишком простые, как и слишком трудные игры и </a:t>
            </a:r>
            <a:r>
              <a:rPr lang="ru-RU" alt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упражнения, </a:t>
            </a:r>
            <a:r>
              <a:rPr lang="ru-RU" alt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вызывают у детей интереса. По мере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взросления ребенка</a:t>
            </a:r>
            <a:r>
              <a:rPr lang="ru-RU" alt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игру можно усложнять, увеличив количество предметов для ее проведения, изменив  (ускорив) темп, заменив наглядный материал игры </a:t>
            </a:r>
            <a:r>
              <a:rPr lang="ru-RU" alt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словесный и т.д.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-99392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Основные правила </a:t>
            </a:r>
          </a:p>
          <a:p>
            <a:pPr algn="ctr"/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выполнения заданий</a:t>
            </a:r>
            <a:endParaRPr lang="ru-RU" sz="3200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5-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  <a:ea typeface="Arial"/>
                <a:cs typeface="Arial"/>
                <a:sym typeface="Arial"/>
              </a:rPr>
              <a:t/>
            </a:r>
            <a:br>
              <a:rPr lang="ru-RU" sz="4000" b="1" dirty="0" smtClean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r>
              <a:rPr lang="ru-RU" sz="4000" b="1" dirty="0" smtClean="0">
                <a:solidFill>
                  <a:srgbClr val="00B050"/>
                </a:solidFill>
                <a:ea typeface="Arial"/>
                <a:cs typeface="Arial"/>
                <a:sym typeface="Arial"/>
              </a:rPr>
              <a:t/>
            </a:r>
            <a:br>
              <a:rPr lang="ru-RU" sz="4000" b="1" dirty="0" smtClean="0">
                <a:solidFill>
                  <a:srgbClr val="00B050"/>
                </a:solidFill>
                <a:ea typeface="Arial"/>
                <a:cs typeface="Arial"/>
                <a:sym typeface="Arial"/>
              </a:rPr>
            </a:br>
            <a:r>
              <a:rPr lang="ru-RU" sz="4000" b="1" dirty="0" smtClean="0">
                <a:solidFill>
                  <a:srgbClr val="00B050"/>
                </a:solidFill>
                <a:ea typeface="Arial"/>
                <a:cs typeface="Arial"/>
                <a:sym typeface="Arial"/>
              </a:rPr>
              <a:t>ВЫВОД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88820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Целенаправленная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систематическая и планомерная работа по развитию мелкой моторики рук у детей младшего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формированию интеллектуальных способностей, положительно влияет на речевые зоны коры головного мозга, а самое главное – способствует сохранению физического и психического здоровья ребенка. 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5-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4104456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solidFill>
                  <a:schemeClr val="tx1"/>
                </a:solidFill>
              </a:rPr>
              <a:t>Презентация подготовлена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Грандобоевой Ольгой Борисовной,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воспитателем МДОУ «Детский сад № 145»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г. Ярославля,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с использованием материалов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Интернет-ресурсов.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5-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16632"/>
            <a:ext cx="10513168" cy="7134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26876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Что такое мелкая моторика?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-180528" y="836712"/>
            <a:ext cx="9324528" cy="52894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</a:t>
            </a:r>
          </a:p>
          <a:p>
            <a:pPr algn="just">
              <a:buNone/>
            </a:pPr>
            <a:r>
              <a:rPr lang="ru-RU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</a:t>
            </a:r>
            <a:r>
              <a:rPr lang="ru-RU" sz="2400" b="1" i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  <a:cs typeface="Calibri" pitchFamily="34" charset="0"/>
              </a:rPr>
              <a:t> </a:t>
            </a:r>
            <a:endParaRPr lang="ru-RU" sz="2400" b="1" i="1" dirty="0">
              <a:solidFill>
                <a:srgbClr val="002060"/>
              </a:solidFill>
              <a:latin typeface="Cambria" pitchFamily="18" charset="0"/>
              <a:ea typeface="Cambria" pitchFamily="18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196752"/>
            <a:ext cx="871296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Мелкая моторика 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согласованное движение пальцев рук, умение ребенка «пользоваться» этими движениями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(держать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ложку, карандаш, застегивать пуговицы, рисовать,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лепить). </a:t>
            </a:r>
            <a:endParaRPr 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рук – это:</a:t>
            </a:r>
          </a:p>
          <a:p>
            <a:pPr>
              <a:buNone/>
            </a:pP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стимуляция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речи; </a:t>
            </a:r>
          </a:p>
          <a:p>
            <a:pPr>
              <a:buNone/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стимуляция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психических функций (мышления, внимания, памяти); </a:t>
            </a:r>
          </a:p>
          <a:p>
            <a:pPr>
              <a:buNone/>
            </a:pP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формирования навыков самообслуживания у детей; </a:t>
            </a:r>
          </a:p>
          <a:p>
            <a:pPr>
              <a:buFontTx/>
              <a:buChar char="-"/>
            </a:pP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показатель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готовности ребёнка к обучению в школе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Мелкая моторика пальцев рук воздействует на внутренние органы человека: </a:t>
            </a:r>
          </a:p>
          <a:p>
            <a:pPr algn="just"/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большой палец отвечает за голову,</a:t>
            </a:r>
          </a:p>
          <a:p>
            <a:pPr algn="just"/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указательный – за желудок,</a:t>
            </a:r>
          </a:p>
          <a:p>
            <a:pPr algn="just"/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средний – за кишечник,</a:t>
            </a:r>
          </a:p>
          <a:p>
            <a:pPr algn="just"/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безымянный – за печень,</a:t>
            </a:r>
          </a:p>
          <a:p>
            <a:pPr algn="just"/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мизинец – за сердце.</a:t>
            </a:r>
          </a:p>
          <a:p>
            <a:pPr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5-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0"/>
            <a:ext cx="9684568" cy="710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rgbClr val="00B050"/>
                </a:solidFill>
                <a:cs typeface="Arial" pitchFamily="34" charset="0"/>
              </a:rPr>
              <a:t>Цель и задачи развития мелкой моторики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908720"/>
            <a:ext cx="8229600" cy="521744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/>
              <a:t>   </a:t>
            </a:r>
          </a:p>
          <a:p>
            <a:pPr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 у детей младшего дошкольного возраста через</a:t>
            </a:r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различные виды деятельности.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учить детей координировать движения рук (пальцев); </a:t>
            </a:r>
          </a:p>
          <a:p>
            <a:pPr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развивать у детей гибкость и подвижность пальцев;</a:t>
            </a:r>
          </a:p>
          <a:p>
            <a:pPr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стимулировать речевую активность в процессе пальчиковых игр;</a:t>
            </a:r>
          </a:p>
          <a:p>
            <a:pPr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общую двигательную активность;</a:t>
            </a:r>
          </a:p>
          <a:p>
            <a:pPr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развивать психические процессы: произвольное внимание, логическое мышление, зрительное и слуховое восприятие, память, речь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5-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1099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B050"/>
                </a:solidFill>
              </a:rPr>
              <a:t>Для достижения поставленных задач можно использовать различные </a:t>
            </a:r>
            <a:br>
              <a:rPr lang="ru-RU" sz="4000" b="1" dirty="0">
                <a:solidFill>
                  <a:srgbClr val="00B050"/>
                </a:solidFill>
              </a:rPr>
            </a:br>
            <a:r>
              <a:rPr lang="ru-RU" sz="4000" b="1" dirty="0">
                <a:solidFill>
                  <a:srgbClr val="00B050"/>
                </a:solidFill>
              </a:rPr>
              <a:t>формы работы, </a:t>
            </a:r>
            <a:br>
              <a:rPr lang="ru-RU" sz="4000" b="1" dirty="0">
                <a:solidFill>
                  <a:srgbClr val="00B050"/>
                </a:solidFill>
              </a:rPr>
            </a:br>
            <a:r>
              <a:rPr lang="ru-RU" sz="4000" b="1" dirty="0">
                <a:solidFill>
                  <a:srgbClr val="00B050"/>
                </a:solidFill>
              </a:rPr>
              <a:t>методы и приемы: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080444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5-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764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00B050"/>
                </a:solidFill>
              </a:rPr>
              <a:t>Формы работы:</a:t>
            </a:r>
            <a:r>
              <a:rPr lang="ru-RU" sz="4000" dirty="0">
                <a:solidFill>
                  <a:srgbClr val="00B050"/>
                </a:solidFill>
              </a:rPr>
              <a:t/>
            </a:r>
            <a:br>
              <a:rPr lang="ru-RU" sz="4000" dirty="0">
                <a:solidFill>
                  <a:srgbClr val="00B050"/>
                </a:solidFill>
              </a:rPr>
            </a:b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>
                <a:latin typeface="+mj-lt"/>
              </a:rPr>
              <a:t>    -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деятельность педагога с детьми;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работа с детьми;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свободная самостоятельная деятельность самих детей.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5-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147248" cy="100811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и приемы</a:t>
            </a: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8229600" cy="4896544"/>
          </a:xfrm>
        </p:spPr>
        <p:txBody>
          <a:bodyPr>
            <a:normAutofit lnSpcReduction="10000"/>
          </a:bodyPr>
          <a:lstStyle/>
          <a:p>
            <a:pPr marL="82296" indent="0">
              <a:spcBef>
                <a:spcPts val="0"/>
              </a:spcBef>
              <a:buNone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массаж кистей рук (массажные шарики, карандаши, шишки);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• пальчиковая гимнастика, физкультминутки;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• пальчиковые игры со стихами;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• пальчиковый театр;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• лепка из пластилина и соленого теста с использованием природного материала (семена, ракушки, желуди и т. д.);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• дорисовка и нетрадиционные техники рисования: пальцем, ватными палочками, ладошками, штампами и т. д.;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• конструирование: счетные палочки,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банчемс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липучки-репейник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• различные виды аппликаций;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• рисование по трафаретам,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штриховка;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• лабиринты;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• дидактические игры;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• шнуровка;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• игры с мелкими предметами (пуговицы, камешки, крупы и т.д.);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•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мозаика.</a:t>
            </a:r>
            <a:endParaRPr lang="ru-RU" sz="2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5-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5456"/>
            <a:ext cx="9144000" cy="724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  <a:effectLst/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с пальчиками</a:t>
            </a:r>
            <a:r>
              <a:rPr lang="ru-RU" sz="4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/>
            </a:r>
            <a:br>
              <a:rPr lang="ru-RU" sz="4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8229600" cy="5472648"/>
          </a:xfrm>
        </p:spPr>
        <p:txBody>
          <a:bodyPr/>
          <a:lstStyle/>
          <a:p>
            <a:pPr>
              <a:buNone/>
            </a:pPr>
            <a:r>
              <a:rPr lang="ru-RU" altLang="ru-RU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     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игры и упражнения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наилучшее средство для развития мелкой моторики и речи в своей совокупности. Разучивание текстов с применением пальчиковой гимнастики способствует более быстрому формированию речи, пространственного мышления, внимания, воображения, помогает в усвоении эмоциональной выразительности. В конечном итоге, малыш лучше усваивает стихотворные тексты, его речь становится более выразительной.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824" y="-35768"/>
            <a:ext cx="897780" cy="92831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653136"/>
            <a:ext cx="2592288" cy="1892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5-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918864"/>
            <a:ext cx="9927891" cy="777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-918864"/>
            <a:ext cx="7499176" cy="1035496"/>
          </a:xfrm>
        </p:spPr>
        <p:txBody>
          <a:bodyPr>
            <a:normAutofit/>
          </a:bodyPr>
          <a:lstStyle/>
          <a:p>
            <a:pPr algn="ctr"/>
            <a:r>
              <a:rPr lang="ru-RU" alt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на базе конструктора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59632" y="0"/>
            <a:ext cx="7427168" cy="573325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endParaRPr lang="ru-RU" altLang="ru-RU" sz="14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altLang="ru-RU" sz="1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на базе конструктора способствует развитию мелкой моторики, формированию представлений о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цвете и форме, формированию ориентировки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пространстве.</a:t>
            </a:r>
          </a:p>
          <a:p>
            <a:pPr>
              <a:buNone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Преимущества использования конструктора: </a:t>
            </a:r>
          </a:p>
          <a:p>
            <a:pPr>
              <a:buFont typeface="Wingdings" pitchFamily="2" charset="2"/>
              <a:buChar char="§"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поделками из конструктора ребенок может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играть и 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ощупывать 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их;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использовании конструктора у ребенка получаются красочные и привлекательные поделки вне зависимости от имеющихся у него навыков, благодаря чему ребенок испытывает чувство успеха;</a:t>
            </a:r>
          </a:p>
          <a:p>
            <a:pPr>
              <a:buFont typeface="Wingdings" pitchFamily="2" charset="2"/>
              <a:buChar char="§"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поскольку конструктор можно расположить не только на столе, но и на полу, на ковре, то ребенку во время занятия нет необходимости сохранять статичную сидячую позу, что особенно важно для соматически ослабленных детей;</a:t>
            </a:r>
          </a:p>
          <a:p>
            <a:pPr>
              <a:buFont typeface="Wingdings" pitchFamily="2" charset="2"/>
              <a:buChar char="§"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безопасен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убрать поделки можно легко и быстро.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91480"/>
            <a:ext cx="1709738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1119</TotalTime>
  <Words>1211</Words>
  <Application>Microsoft Office PowerPoint</Application>
  <PresentationFormat>Экран (4:3)</PresentationFormat>
  <Paragraphs>108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Начальная</vt:lpstr>
      <vt:lpstr>РАЗВИТИЕ МЕЛКОЙ МОТОРИКИ У ДЕТЕЙ с ОВЗ МЛАДШЕГО ДОШКОЛЬНОГО ВОЗРАСТА</vt:lpstr>
      <vt:lpstr>    Актуальность темы</vt:lpstr>
      <vt:lpstr>Что такое мелкая моторика?</vt:lpstr>
      <vt:lpstr>   Цель и задачи развития мелкой моторики</vt:lpstr>
      <vt:lpstr>Для достижения поставленных задач можно использовать различные  формы работы,  методы и приемы:</vt:lpstr>
      <vt:lpstr>Формы работы: </vt:lpstr>
      <vt:lpstr>Методы и приемы:</vt:lpstr>
      <vt:lpstr>Игры с пальчиками </vt:lpstr>
      <vt:lpstr>Игры на базе конструктора</vt:lpstr>
      <vt:lpstr>Игры с мозаикой</vt:lpstr>
      <vt:lpstr> Игры со шнуровкой </vt:lpstr>
      <vt:lpstr>Игры с лентами</vt:lpstr>
      <vt:lpstr>Игры с прищепками</vt:lpstr>
      <vt:lpstr>Игры с бусами</vt:lpstr>
      <vt:lpstr>Игры с крупой</vt:lpstr>
      <vt:lpstr>Пальчиковые кинезиологические упражнения (гимнастика мозга)</vt:lpstr>
      <vt:lpstr>Массаж рук </vt:lpstr>
      <vt:lpstr>Рисование</vt:lpstr>
      <vt:lpstr>Лепка</vt:lpstr>
      <vt:lpstr>      </vt:lpstr>
      <vt:lpstr>  ВЫВОД</vt:lpstr>
      <vt:lpstr>Презентация подготовлена  Грандобоевой Ольгой Борисовной,  воспитателем МДОУ «Детский сад № 145»  г. Ярославля,  с использованием материалов Интернет-ресурсов.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Microsoft</dc:creator>
  <cp:lastModifiedBy>dou-145</cp:lastModifiedBy>
  <cp:revision>150</cp:revision>
  <dcterms:created xsi:type="dcterms:W3CDTF">2022-02-19T13:21:11Z</dcterms:created>
  <dcterms:modified xsi:type="dcterms:W3CDTF">2024-01-24T11:05:26Z</dcterms:modified>
</cp:coreProperties>
</file>