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763-7D97-4C48-A632-493DD1448244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17B-39AA-4A3E-B349-9546620BD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763-7D97-4C48-A632-493DD1448244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17B-39AA-4A3E-B349-9546620BD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763-7D97-4C48-A632-493DD1448244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17B-39AA-4A3E-B349-9546620BD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763-7D97-4C48-A632-493DD1448244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17B-39AA-4A3E-B349-9546620BD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763-7D97-4C48-A632-493DD1448244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17B-39AA-4A3E-B349-9546620BD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763-7D97-4C48-A632-493DD1448244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17B-39AA-4A3E-B349-9546620BD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763-7D97-4C48-A632-493DD1448244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17B-39AA-4A3E-B349-9546620BD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763-7D97-4C48-A632-493DD1448244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17B-39AA-4A3E-B349-9546620BD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763-7D97-4C48-A632-493DD1448244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17B-39AA-4A3E-B349-9546620BD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763-7D97-4C48-A632-493DD1448244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17B-39AA-4A3E-B349-9546620BD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2763-7D97-4C48-A632-493DD1448244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17B-39AA-4A3E-B349-9546620BD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72763-7D97-4C48-A632-493DD1448244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2317B-39AA-4A3E-B349-9546620BD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2500306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1.Предложите ребенку отгадать загадки (щелкая мышкой после каждой загадки, проверьте правильность ответов), уточнить, какие это птицы, назвать других перелетных птиц 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2.Поупражняйте ребенка в согласовании числительных с существительными (один грачонок, два грачонка и т.д.)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3.Поупражняйте ребенка в образовании антонимов (</a:t>
            </a:r>
            <a:r>
              <a:rPr lang="ru-RU" dirty="0" err="1" smtClean="0"/>
              <a:t>короткий-длинный</a:t>
            </a:r>
            <a:r>
              <a:rPr lang="ru-RU" dirty="0" smtClean="0"/>
              <a:t>), новых слов (длинноклювый)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4.Предложите ребенку выполнить пальчиковую гимнастику  «Перелетные птицы».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785794"/>
            <a:ext cx="7715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ЛЕКСИЧЕСКАЯ ТЕМА: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«ПЕРЕЛЕТНЫЕ ПТИЦЫ»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785794"/>
            <a:ext cx="428628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dirty="0" smtClean="0"/>
              <a:t>Солнце </a:t>
            </a:r>
            <a:r>
              <a:rPr lang="ru-RU" sz="1600" dirty="0"/>
              <a:t>греет у порога,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Тают снежные сугробы,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И бегут рекой ручьи,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С юга к нам летят ...(Грачи</a:t>
            </a:r>
            <a:r>
              <a:rPr lang="ru-RU" sz="1600" dirty="0" smtClean="0"/>
              <a:t>)</a:t>
            </a:r>
          </a:p>
          <a:p>
            <a:endParaRPr lang="ru-RU" sz="1600" dirty="0" smtClean="0"/>
          </a:p>
          <a:p>
            <a:r>
              <a:rPr lang="ru-RU" sz="1600" dirty="0" smtClean="0"/>
              <a:t>Детки домик смастерили</a:t>
            </a:r>
            <a:br>
              <a:rPr lang="ru-RU" sz="1600" dirty="0" smtClean="0"/>
            </a:br>
            <a:r>
              <a:rPr lang="ru-RU" sz="1600" dirty="0" smtClean="0"/>
              <a:t>И на дерево прибили.</a:t>
            </a:r>
            <a:br>
              <a:rPr lang="ru-RU" sz="1600" dirty="0" smtClean="0"/>
            </a:br>
            <a:r>
              <a:rPr lang="ru-RU" sz="1600" dirty="0" smtClean="0"/>
              <a:t>Поселился в нем певец...</a:t>
            </a:r>
            <a:br>
              <a:rPr lang="ru-RU" sz="1600" dirty="0" smtClean="0"/>
            </a:br>
            <a:r>
              <a:rPr lang="ru-RU" sz="1600" dirty="0" smtClean="0"/>
              <a:t>Как зовут его? ...</a:t>
            </a:r>
            <a:br>
              <a:rPr lang="ru-RU" sz="1600" dirty="0" smtClean="0"/>
            </a:br>
            <a:r>
              <a:rPr lang="ru-RU" sz="1600" dirty="0" smtClean="0"/>
              <a:t>(Скворец)</a:t>
            </a:r>
          </a:p>
          <a:p>
            <a:endParaRPr lang="ru-RU" sz="1600" dirty="0"/>
          </a:p>
          <a:p>
            <a:r>
              <a:rPr lang="ru-RU" sz="1600" dirty="0"/>
              <a:t>В чужие гнёзда эта птица,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Подбросить яйца мастерица.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Ку-ку кричит подружка...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А как зовут? ...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(Кукушка</a:t>
            </a:r>
            <a:r>
              <a:rPr lang="ru-RU" sz="1600" dirty="0" smtClean="0"/>
              <a:t>)</a:t>
            </a:r>
          </a:p>
          <a:p>
            <a:endParaRPr lang="ru-RU" sz="1600" dirty="0" smtClean="0"/>
          </a:p>
          <a:p>
            <a:r>
              <a:rPr lang="ru-RU" sz="1600" dirty="0"/>
              <a:t>Хочет - прямо полетит,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Хочет - в воздухе висит,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Камнем падает с высот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И в полях поет, поет.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>(Жаворонок)</a:t>
            </a:r>
            <a:endParaRPr lang="ru-RU" sz="1600" dirty="0" smtClean="0"/>
          </a:p>
        </p:txBody>
      </p:sp>
      <p:pic>
        <p:nvPicPr>
          <p:cNvPr id="6" name="Рисунок 5" descr="hello_html_m1fd87a5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428604"/>
            <a:ext cx="2605091" cy="1843079"/>
          </a:xfrm>
          <a:prstGeom prst="rect">
            <a:avLst/>
          </a:prstGeom>
        </p:spPr>
      </p:pic>
      <p:pic>
        <p:nvPicPr>
          <p:cNvPr id="7" name="Рисунок 6" descr="255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3429000"/>
            <a:ext cx="2429071" cy="1821234"/>
          </a:xfrm>
          <a:prstGeom prst="rect">
            <a:avLst/>
          </a:prstGeom>
        </p:spPr>
      </p:pic>
      <p:pic>
        <p:nvPicPr>
          <p:cNvPr id="8" name="Рисунок 7" descr="Лесной_жавороно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4429132"/>
            <a:ext cx="2337544" cy="2071678"/>
          </a:xfrm>
          <a:prstGeom prst="rect">
            <a:avLst/>
          </a:prstGeom>
        </p:spPr>
      </p:pic>
      <p:pic>
        <p:nvPicPr>
          <p:cNvPr id="9" name="Рисунок 8" descr="hello_html_m2488637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694" y="2000240"/>
            <a:ext cx="3057110" cy="2119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00043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Ребята, помогите грачу сосчитать своих грачат от 1 до 10: один грачонок, два грачонка, три грачонка и т.д.</a:t>
            </a:r>
            <a:endParaRPr lang="ru-RU" sz="2000" b="1" dirty="0"/>
          </a:p>
        </p:txBody>
      </p:sp>
      <p:pic>
        <p:nvPicPr>
          <p:cNvPr id="5" name="Рисунок 4" descr="f5351c432102ab552760922feb35e9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1285860"/>
            <a:ext cx="5536413" cy="36909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142976" y="5715016"/>
            <a:ext cx="721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1        2        3       </a:t>
            </a:r>
            <a:r>
              <a:rPr lang="ru-RU" sz="2000" b="1" dirty="0" smtClean="0"/>
              <a:t> </a:t>
            </a:r>
            <a:r>
              <a:rPr lang="ru-RU" sz="2000" b="1" dirty="0" smtClean="0"/>
              <a:t>4      </a:t>
            </a:r>
            <a:r>
              <a:rPr lang="ru-RU" sz="2000" b="1" dirty="0" smtClean="0"/>
              <a:t>   5         </a:t>
            </a:r>
            <a:r>
              <a:rPr lang="ru-RU" sz="2000" b="1" dirty="0" smtClean="0"/>
              <a:t>6       </a:t>
            </a:r>
            <a:r>
              <a:rPr lang="ru-RU" sz="2000" b="1" dirty="0" smtClean="0"/>
              <a:t> </a:t>
            </a:r>
            <a:r>
              <a:rPr lang="ru-RU" sz="2000" b="1" dirty="0" smtClean="0"/>
              <a:t>7       </a:t>
            </a:r>
            <a:r>
              <a:rPr lang="ru-RU" sz="2000" b="1" dirty="0" smtClean="0"/>
              <a:t> </a:t>
            </a:r>
            <a:r>
              <a:rPr lang="ru-RU" sz="2000" b="1" dirty="0" smtClean="0"/>
              <a:t>8       </a:t>
            </a:r>
            <a:r>
              <a:rPr lang="ru-RU" sz="2000" b="1" dirty="0" smtClean="0"/>
              <a:t>  </a:t>
            </a:r>
            <a:r>
              <a:rPr lang="ru-RU" sz="2000" b="1" dirty="0" smtClean="0"/>
              <a:t>9        </a:t>
            </a:r>
            <a:r>
              <a:rPr lang="ru-RU" sz="2000" b="1" dirty="0" smtClean="0"/>
              <a:t>10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071546"/>
            <a:ext cx="785818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Это интересно: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ru-RU" sz="2000" dirty="0"/>
              <a:t>У грачей </a:t>
            </a:r>
            <a:r>
              <a:rPr lang="ru-RU" sz="2000" dirty="0" smtClean="0"/>
              <a:t>развита </a:t>
            </a:r>
            <a:r>
              <a:rPr lang="ru-RU" sz="2000" dirty="0"/>
              <a:t>зрительная память – запомнив человека, они узнают его даже несколько лет спустя</a:t>
            </a:r>
            <a:r>
              <a:rPr lang="ru-RU" sz="20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/>
              <a:t> Г</a:t>
            </a:r>
            <a:r>
              <a:rPr lang="ru-RU" sz="2000" dirty="0" smtClean="0"/>
              <a:t>рачи </a:t>
            </a:r>
            <a:r>
              <a:rPr lang="ru-RU" sz="2000" dirty="0"/>
              <a:t>способны различать цвета. Они дожидаются красного сигнала светофора, чтобы все машины остановились, и они могли бы спокойно собрать расколотые орехи с дороги, которые туда были </a:t>
            </a:r>
            <a:r>
              <a:rPr lang="ru-RU" sz="2000" dirty="0" smtClean="0"/>
              <a:t>брошены.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/>
              <a:t> </a:t>
            </a:r>
            <a:r>
              <a:rPr lang="ru-RU" sz="2000" dirty="0" smtClean="0"/>
              <a:t>Грачи </a:t>
            </a:r>
            <a:r>
              <a:rPr lang="ru-RU" sz="2000" dirty="0"/>
              <a:t>любят общаться между </a:t>
            </a:r>
            <a:r>
              <a:rPr lang="ru-RU" sz="2000" dirty="0" smtClean="0"/>
              <a:t>собой. </a:t>
            </a:r>
            <a:r>
              <a:rPr lang="ru-RU" sz="2000" dirty="0"/>
              <a:t>Можно наблюдать, как грачи сидят «гирляндой» на проводах и передают друг другу разные палочки. Если грач нашел что-то ценное, то он хвастается своим сокровищем перед другими членами семьи.</a:t>
            </a:r>
          </a:p>
          <a:p>
            <a:pPr algn="just"/>
            <a:r>
              <a:rPr lang="ru-RU" sz="2000" dirty="0"/>
              <a:t>Молодые птицы играют в догонялки, «щипки», качаются на проводах, будто это качели. Нередко грачи устраивают драки за остатки пищи или понравившуюся игрушку (палочку, веточку, камушек).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928670"/>
            <a:ext cx="821537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u="sng" dirty="0" smtClean="0"/>
              <a:t>Д/и </a:t>
            </a:r>
            <a:r>
              <a:rPr lang="ru-RU" sz="2000" b="1" i="1" u="sng" dirty="0"/>
              <a:t>«Скажи наоборот</a:t>
            </a:r>
            <a:r>
              <a:rPr lang="ru-RU" sz="2000" b="1" i="1" u="sng" dirty="0" smtClean="0"/>
              <a:t>»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- </a:t>
            </a:r>
            <a:r>
              <a:rPr lang="ru-RU" sz="2000" dirty="0"/>
              <a:t>Аист большой, а соловей </a:t>
            </a:r>
            <a:r>
              <a:rPr lang="ru-RU" sz="2000" dirty="0" smtClean="0"/>
              <a:t>…</a:t>
            </a:r>
            <a:endParaRPr lang="ru-RU" sz="2000" dirty="0"/>
          </a:p>
          <a:p>
            <a:pPr algn="just"/>
            <a:r>
              <a:rPr lang="ru-RU" sz="2000" dirty="0"/>
              <a:t>- Кукушка сидит высоко, а ласточка </a:t>
            </a:r>
            <a:r>
              <a:rPr lang="ru-RU" sz="2000" dirty="0" smtClean="0"/>
              <a:t>…</a:t>
            </a:r>
            <a:endParaRPr lang="ru-RU" sz="2000" dirty="0"/>
          </a:p>
          <a:p>
            <a:pPr algn="just"/>
            <a:r>
              <a:rPr lang="ru-RU" sz="2000" dirty="0"/>
              <a:t>- Лебедь белый, а грач </a:t>
            </a:r>
            <a:r>
              <a:rPr lang="ru-RU" sz="2000" dirty="0" smtClean="0"/>
              <a:t>…</a:t>
            </a:r>
            <a:endParaRPr lang="ru-RU" sz="2000" dirty="0"/>
          </a:p>
          <a:p>
            <a:pPr algn="just"/>
            <a:r>
              <a:rPr lang="ru-RU" sz="2000" dirty="0"/>
              <a:t>- У журавля широкие крылья, а у ласточки </a:t>
            </a:r>
            <a:r>
              <a:rPr lang="ru-RU" sz="2000" dirty="0" smtClean="0"/>
              <a:t>…</a:t>
            </a:r>
            <a:endParaRPr lang="ru-RU" sz="2000" dirty="0"/>
          </a:p>
          <a:p>
            <a:pPr algn="just">
              <a:buFontTx/>
              <a:buChar char="-"/>
            </a:pPr>
            <a:r>
              <a:rPr lang="ru-RU" sz="2000" dirty="0" smtClean="0"/>
              <a:t>У </a:t>
            </a:r>
            <a:r>
              <a:rPr lang="ru-RU" sz="2000" dirty="0"/>
              <a:t>лебедя длинная шея, а у скворца </a:t>
            </a:r>
            <a:r>
              <a:rPr lang="ru-RU" sz="2000" dirty="0" smtClean="0"/>
              <a:t>…</a:t>
            </a:r>
            <a:endParaRPr lang="ru-RU" sz="2000" dirty="0"/>
          </a:p>
          <a:p>
            <a:pPr algn="just">
              <a:buFontTx/>
              <a:buChar char="-"/>
            </a:pPr>
            <a:endParaRPr lang="ru-RU" sz="2000" b="1" i="1" u="sng" dirty="0"/>
          </a:p>
          <a:p>
            <a:pPr algn="just"/>
            <a:r>
              <a:rPr lang="ru-RU" sz="2000" b="1" i="1" u="sng" dirty="0" smtClean="0"/>
              <a:t>Д/и </a:t>
            </a:r>
            <a:r>
              <a:rPr lang="ru-RU" sz="2000" b="1" i="1" u="sng" dirty="0"/>
              <a:t>«Назови одним словом</a:t>
            </a:r>
            <a:r>
              <a:rPr lang="ru-RU" sz="2000" b="1" i="1" u="sng" dirty="0" smtClean="0"/>
              <a:t>»</a:t>
            </a:r>
          </a:p>
          <a:p>
            <a:pPr algn="just"/>
            <a:endParaRPr lang="ru-RU" sz="2000" b="1" i="1" u="sng" dirty="0" smtClean="0"/>
          </a:p>
          <a:p>
            <a:pPr algn="just"/>
            <a:r>
              <a:rPr lang="ru-RU" sz="2000" dirty="0" smtClean="0"/>
              <a:t>У </a:t>
            </a:r>
            <a:r>
              <a:rPr lang="ru-RU" sz="2000" dirty="0"/>
              <a:t>соловья звонкий голос, поэтому его называют … (звонкоголосым).</a:t>
            </a:r>
          </a:p>
          <a:p>
            <a:pPr algn="just"/>
            <a:r>
              <a:rPr lang="ru-RU" sz="2000" dirty="0"/>
              <a:t>У кукушки хвост длинный, поэтому её называют …. (длиннохвостой).</a:t>
            </a:r>
          </a:p>
          <a:p>
            <a:pPr algn="just"/>
            <a:r>
              <a:rPr lang="ru-RU" sz="2000" dirty="0"/>
              <a:t>У журавля длинный клюв, поэтому его называют … (длинноклювый).</a:t>
            </a:r>
          </a:p>
          <a:p>
            <a:pPr algn="just"/>
            <a:r>
              <a:rPr lang="ru-RU" sz="2000" dirty="0"/>
              <a:t>У аиста острый клюв, поэтому его называют… (остроклювым</a:t>
            </a:r>
            <a:r>
              <a:rPr lang="ru-RU" sz="2000" dirty="0" smtClean="0"/>
              <a:t>).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1200 (1).jpg"/>
          <p:cNvPicPr>
            <a:picLocks noChangeAspect="1"/>
          </p:cNvPicPr>
          <p:nvPr/>
        </p:nvPicPr>
        <p:blipFill>
          <a:blip r:embed="rId2"/>
          <a:srcRect l="1613" t="15232"/>
          <a:stretch>
            <a:fillRect/>
          </a:stretch>
        </p:blipFill>
        <p:spPr>
          <a:xfrm>
            <a:off x="4572000" y="1303878"/>
            <a:ext cx="4214842" cy="49813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34" y="642918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Ребята, выполните пальчиковую гимнастику , возьмите счетные палочки и выложите аиста. 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1643050"/>
            <a:ext cx="435771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На </a:t>
            </a:r>
            <a:r>
              <a:rPr lang="ru-RU" sz="2000" b="1" dirty="0"/>
              <a:t>берёзе скворушка –</a:t>
            </a:r>
            <a:endParaRPr lang="ru-RU" sz="2000" dirty="0"/>
          </a:p>
          <a:p>
            <a:r>
              <a:rPr lang="ru-RU" sz="2000" b="1" dirty="0"/>
              <a:t>Пёстренькие пёрышки.</a:t>
            </a:r>
            <a:endParaRPr lang="ru-RU" sz="2000" dirty="0"/>
          </a:p>
          <a:p>
            <a:r>
              <a:rPr lang="ru-RU" sz="2000" b="1" dirty="0"/>
              <a:t>Строит ласточка свой дом</a:t>
            </a:r>
            <a:endParaRPr lang="ru-RU" sz="2000" dirty="0"/>
          </a:p>
          <a:p>
            <a:r>
              <a:rPr lang="ru-RU" sz="2000" b="1" dirty="0"/>
              <a:t>Прямо над моим окном.</a:t>
            </a:r>
            <a:endParaRPr lang="ru-RU" sz="2000" dirty="0"/>
          </a:p>
          <a:p>
            <a:r>
              <a:rPr lang="ru-RU" sz="2000" b="1" dirty="0"/>
              <a:t>У </a:t>
            </a:r>
            <a:r>
              <a:rPr lang="ru-RU" sz="2000" b="1" dirty="0" err="1"/>
              <a:t>грачихи</a:t>
            </a:r>
            <a:r>
              <a:rPr lang="ru-RU" sz="2000" b="1" dirty="0"/>
              <a:t> пять грачат,</a:t>
            </a:r>
            <a:endParaRPr lang="ru-RU" sz="2000" dirty="0"/>
          </a:p>
          <a:p>
            <a:r>
              <a:rPr lang="ru-RU" sz="2000" b="1" dirty="0"/>
              <a:t>Громче всех они кричат.</a:t>
            </a:r>
            <a:endParaRPr lang="ru-RU" sz="2000" dirty="0"/>
          </a:p>
          <a:p>
            <a:r>
              <a:rPr lang="ru-RU" sz="2000" b="1" dirty="0"/>
              <a:t>Аист свил гнездо на крыше</a:t>
            </a:r>
            <a:endParaRPr lang="ru-RU" sz="2000" dirty="0"/>
          </a:p>
          <a:p>
            <a:r>
              <a:rPr lang="ru-RU" sz="2000" b="1" dirty="0"/>
              <a:t>Он всех видит, он всех слышит.</a:t>
            </a:r>
            <a:endParaRPr lang="ru-RU" sz="2000" dirty="0"/>
          </a:p>
          <a:p>
            <a:r>
              <a:rPr lang="ru-RU" sz="2000" b="1" dirty="0"/>
              <a:t>Стрижи над речкою кружат</a:t>
            </a:r>
            <a:endParaRPr lang="ru-RU" sz="2000" dirty="0"/>
          </a:p>
          <a:p>
            <a:r>
              <a:rPr lang="ru-RU" sz="2000" b="1" dirty="0"/>
              <a:t>Со стайкой маленьких </a:t>
            </a:r>
            <a:r>
              <a:rPr lang="ru-RU" sz="2000" b="1" dirty="0" err="1"/>
              <a:t>стрижат</a:t>
            </a:r>
            <a:r>
              <a:rPr lang="ru-RU" sz="2000" b="1" dirty="0"/>
              <a:t>.</a:t>
            </a:r>
            <a:endParaRPr lang="ru-RU" sz="2000" dirty="0"/>
          </a:p>
          <a:p>
            <a:r>
              <a:rPr lang="ru-RU" sz="2000" i="1" dirty="0"/>
              <a:t>(поочерёдно загибать пальчики)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404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Ира</cp:lastModifiedBy>
  <cp:revision>34</cp:revision>
  <dcterms:created xsi:type="dcterms:W3CDTF">2020-04-10T09:06:53Z</dcterms:created>
  <dcterms:modified xsi:type="dcterms:W3CDTF">2020-04-30T15:06:08Z</dcterms:modified>
</cp:coreProperties>
</file>